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274" r:id="rId5"/>
    <p:sldId id="263" r:id="rId6"/>
    <p:sldId id="275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E4D"/>
    <a:srgbClr val="84A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94" autoAdjust="0"/>
    <p:restoredTop sz="94686"/>
  </p:normalViewPr>
  <p:slideViewPr>
    <p:cSldViewPr snapToGrid="0" snapToObjects="1">
      <p:cViewPr varScale="1">
        <p:scale>
          <a:sx n="106" d="100"/>
          <a:sy n="106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6CEA0-8B07-46C3-97B2-B3E09A7B303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823208A-2E87-4825-A185-FDF8A296C51D}">
      <dgm:prSet/>
      <dgm:spPr/>
      <dgm:t>
        <a:bodyPr/>
        <a:lstStyle/>
        <a:p>
          <a:r>
            <a:rPr lang="en-US" b="1"/>
            <a:t>May 1, 2026 compliance deadline for NOx standards</a:t>
          </a:r>
          <a:endParaRPr lang="en-US"/>
        </a:p>
      </dgm:t>
    </dgm:pt>
    <dgm:pt modelId="{E26AB628-C227-42A9-AC53-5D377D330E8B}" type="parTrans" cxnId="{E64C10C9-00CA-4F6A-9722-22C6A642CDB8}">
      <dgm:prSet/>
      <dgm:spPr/>
      <dgm:t>
        <a:bodyPr/>
        <a:lstStyle/>
        <a:p>
          <a:endParaRPr lang="en-US"/>
        </a:p>
      </dgm:t>
    </dgm:pt>
    <dgm:pt modelId="{C5F83F0A-F5C5-4F16-AA6A-F12BFF579E3E}" type="sibTrans" cxnId="{E64C10C9-00CA-4F6A-9722-22C6A642CDB8}">
      <dgm:prSet/>
      <dgm:spPr/>
      <dgm:t>
        <a:bodyPr/>
        <a:lstStyle/>
        <a:p>
          <a:endParaRPr lang="en-US"/>
        </a:p>
      </dgm:t>
    </dgm:pt>
    <dgm:pt modelId="{8D32AFC6-76E4-400C-9AF1-7EE9E958040E}">
      <dgm:prSet/>
      <dgm:spPr/>
      <dgm:t>
        <a:bodyPr/>
        <a:lstStyle/>
        <a:p>
          <a:r>
            <a:rPr lang="en-US" b="1" dirty="0"/>
            <a:t>Requires retrofits to </a:t>
          </a:r>
          <a:r>
            <a:rPr lang="en-US" b="1"/>
            <a:t>gas-fired reciprocating engines </a:t>
          </a:r>
          <a:r>
            <a:rPr lang="en-US" b="1" dirty="0"/>
            <a:t>≥ 1000 hp</a:t>
          </a:r>
          <a:endParaRPr lang="en-US" dirty="0"/>
        </a:p>
      </dgm:t>
    </dgm:pt>
    <dgm:pt modelId="{FA3E1275-E8C3-4F69-BED0-61F6364BB24E}" type="parTrans" cxnId="{37C1A10B-DC96-47E9-A702-03CFA41D3515}">
      <dgm:prSet/>
      <dgm:spPr/>
      <dgm:t>
        <a:bodyPr/>
        <a:lstStyle/>
        <a:p>
          <a:endParaRPr lang="en-US"/>
        </a:p>
      </dgm:t>
    </dgm:pt>
    <dgm:pt modelId="{5D1ECBCE-95C0-4EBE-B4E8-B34C1DC02130}" type="sibTrans" cxnId="{37C1A10B-DC96-47E9-A702-03CFA41D3515}">
      <dgm:prSet/>
      <dgm:spPr/>
      <dgm:t>
        <a:bodyPr/>
        <a:lstStyle/>
        <a:p>
          <a:endParaRPr lang="en-US"/>
        </a:p>
      </dgm:t>
    </dgm:pt>
    <dgm:pt modelId="{854A0B51-FC6B-4060-9078-ADCCDEC5196D}">
      <dgm:prSet/>
      <dgm:spPr/>
      <dgm:t>
        <a:bodyPr/>
        <a:lstStyle/>
        <a:p>
          <a:r>
            <a:rPr lang="en-US"/>
            <a:t>INGAA estimates 1200 units affected</a:t>
          </a:r>
        </a:p>
      </dgm:t>
    </dgm:pt>
    <dgm:pt modelId="{FDD22C15-0B1A-4CCD-9373-4E2223F34112}" type="parTrans" cxnId="{8331112E-F605-4884-99AE-96F589DA243E}">
      <dgm:prSet/>
      <dgm:spPr/>
      <dgm:t>
        <a:bodyPr/>
        <a:lstStyle/>
        <a:p>
          <a:endParaRPr lang="en-US"/>
        </a:p>
      </dgm:t>
    </dgm:pt>
    <dgm:pt modelId="{39382DF8-0D65-4180-8688-95F2D95C8F9B}" type="sibTrans" cxnId="{8331112E-F605-4884-99AE-96F589DA243E}">
      <dgm:prSet/>
      <dgm:spPr/>
      <dgm:t>
        <a:bodyPr/>
        <a:lstStyle/>
        <a:p>
          <a:endParaRPr lang="en-US"/>
        </a:p>
      </dgm:t>
    </dgm:pt>
    <dgm:pt modelId="{E2D2B528-8967-49D6-AE86-5BA5FA33EF5B}">
      <dgm:prSet/>
      <dgm:spPr/>
      <dgm:t>
        <a:bodyPr/>
        <a:lstStyle/>
        <a:p>
          <a:r>
            <a:rPr lang="en-US" b="1"/>
            <a:t>Reliability risk</a:t>
          </a:r>
          <a:endParaRPr lang="en-US"/>
        </a:p>
      </dgm:t>
    </dgm:pt>
    <dgm:pt modelId="{45FAFC02-469F-4E1B-A321-D755AFC2D4B7}" type="parTrans" cxnId="{FE2D4336-C749-46CF-BC9A-531F19954589}">
      <dgm:prSet/>
      <dgm:spPr/>
      <dgm:t>
        <a:bodyPr/>
        <a:lstStyle/>
        <a:p>
          <a:endParaRPr lang="en-US"/>
        </a:p>
      </dgm:t>
    </dgm:pt>
    <dgm:pt modelId="{C98E50B9-B95B-49EC-9CAA-65365F016870}" type="sibTrans" cxnId="{FE2D4336-C749-46CF-BC9A-531F19954589}">
      <dgm:prSet/>
      <dgm:spPr/>
      <dgm:t>
        <a:bodyPr/>
        <a:lstStyle/>
        <a:p>
          <a:endParaRPr lang="en-US"/>
        </a:p>
      </dgm:t>
    </dgm:pt>
    <dgm:pt modelId="{2F0EA842-DD81-4D39-96E8-B0F86F168810}">
      <dgm:prSet/>
      <dgm:spPr/>
      <dgm:t>
        <a:bodyPr/>
        <a:lstStyle/>
        <a:p>
          <a:r>
            <a:rPr lang="en-US"/>
            <a:t>Engines must be taken offline</a:t>
          </a:r>
        </a:p>
      </dgm:t>
    </dgm:pt>
    <dgm:pt modelId="{D9D6BAB3-96CC-4E6D-A9FC-03EA1171A879}" type="parTrans" cxnId="{82AB2FD8-F8A5-4047-8CE7-9EAFC8505F76}">
      <dgm:prSet/>
      <dgm:spPr/>
      <dgm:t>
        <a:bodyPr/>
        <a:lstStyle/>
        <a:p>
          <a:endParaRPr lang="en-US"/>
        </a:p>
      </dgm:t>
    </dgm:pt>
    <dgm:pt modelId="{2F1718A2-F037-4621-BA28-16D12A065DFF}" type="sibTrans" cxnId="{82AB2FD8-F8A5-4047-8CE7-9EAFC8505F76}">
      <dgm:prSet/>
      <dgm:spPr/>
      <dgm:t>
        <a:bodyPr/>
        <a:lstStyle/>
        <a:p>
          <a:endParaRPr lang="en-US"/>
        </a:p>
      </dgm:t>
    </dgm:pt>
    <dgm:pt modelId="{FA2AB545-8FA2-4203-9AC2-1A7431B196C2}">
      <dgm:prSet/>
      <dgm:spPr/>
      <dgm:t>
        <a:bodyPr/>
        <a:lstStyle/>
        <a:p>
          <a:r>
            <a:rPr lang="en-US" dirty="0"/>
            <a:t>Cannot confine work to shoulder months</a:t>
          </a:r>
        </a:p>
      </dgm:t>
    </dgm:pt>
    <dgm:pt modelId="{DD9EAC31-C774-4846-8F69-B325A0B501FC}" type="parTrans" cxnId="{E32A8F9E-11B2-4BFB-837E-7048D0449B6A}">
      <dgm:prSet/>
      <dgm:spPr/>
      <dgm:t>
        <a:bodyPr/>
        <a:lstStyle/>
        <a:p>
          <a:endParaRPr lang="en-US"/>
        </a:p>
      </dgm:t>
    </dgm:pt>
    <dgm:pt modelId="{7EF1BCC1-AD3B-46EA-BF00-1D4D6459DCBA}" type="sibTrans" cxnId="{E32A8F9E-11B2-4BFB-837E-7048D0449B6A}">
      <dgm:prSet/>
      <dgm:spPr/>
      <dgm:t>
        <a:bodyPr/>
        <a:lstStyle/>
        <a:p>
          <a:endParaRPr lang="en-US"/>
        </a:p>
      </dgm:t>
    </dgm:pt>
    <dgm:pt modelId="{EA9F5CC5-9DE1-4F81-88B0-F71FFDC603A1}">
      <dgm:prSet/>
      <dgm:spPr/>
      <dgm:t>
        <a:bodyPr/>
        <a:lstStyle/>
        <a:p>
          <a:r>
            <a:rPr lang="en-US"/>
            <a:t>Only 2 vendors</a:t>
          </a:r>
        </a:p>
      </dgm:t>
    </dgm:pt>
    <dgm:pt modelId="{8B9554A5-D9E7-49D9-9FB4-A23E0ED3953C}" type="parTrans" cxnId="{CE75F77A-A700-4003-ADEF-86612F28A2A0}">
      <dgm:prSet/>
      <dgm:spPr/>
      <dgm:t>
        <a:bodyPr/>
        <a:lstStyle/>
        <a:p>
          <a:endParaRPr lang="en-US"/>
        </a:p>
      </dgm:t>
    </dgm:pt>
    <dgm:pt modelId="{193DDC07-4ADD-4333-8C00-02C4423A809D}" type="sibTrans" cxnId="{CE75F77A-A700-4003-ADEF-86612F28A2A0}">
      <dgm:prSet/>
      <dgm:spPr/>
      <dgm:t>
        <a:bodyPr/>
        <a:lstStyle/>
        <a:p>
          <a:endParaRPr lang="en-US"/>
        </a:p>
      </dgm:t>
    </dgm:pt>
    <dgm:pt modelId="{24178F05-D782-4ED1-AB83-BFAA698CB39E}" type="pres">
      <dgm:prSet presAssocID="{8B76CEA0-8B07-46C3-97B2-B3E09A7B3033}" presName="linear" presStyleCnt="0">
        <dgm:presLayoutVars>
          <dgm:animLvl val="lvl"/>
          <dgm:resizeHandles val="exact"/>
        </dgm:presLayoutVars>
      </dgm:prSet>
      <dgm:spPr/>
    </dgm:pt>
    <dgm:pt modelId="{CB17A96A-6E98-4CB6-8B58-4CAFE8EB8A0C}" type="pres">
      <dgm:prSet presAssocID="{D823208A-2E87-4825-A185-FDF8A296C5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0AF023-9C7D-4580-87AF-AF662CFC6FD5}" type="pres">
      <dgm:prSet presAssocID="{C5F83F0A-F5C5-4F16-AA6A-F12BFF579E3E}" presName="spacer" presStyleCnt="0"/>
      <dgm:spPr/>
    </dgm:pt>
    <dgm:pt modelId="{16E92D87-D193-415B-BE38-2DA0C43697B6}" type="pres">
      <dgm:prSet presAssocID="{8D32AFC6-76E4-400C-9AF1-7EE9E95804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F99306-0130-4706-864B-A9C04F4D35B5}" type="pres">
      <dgm:prSet presAssocID="{8D32AFC6-76E4-400C-9AF1-7EE9E958040E}" presName="childText" presStyleLbl="revTx" presStyleIdx="0" presStyleCnt="2">
        <dgm:presLayoutVars>
          <dgm:bulletEnabled val="1"/>
        </dgm:presLayoutVars>
      </dgm:prSet>
      <dgm:spPr/>
    </dgm:pt>
    <dgm:pt modelId="{0920149B-C9A2-4E8E-B18B-DC3CB3DC051D}" type="pres">
      <dgm:prSet presAssocID="{E2D2B528-8967-49D6-AE86-5BA5FA33EF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27E481-B2D2-4725-8790-385B367774DF}" type="pres">
      <dgm:prSet presAssocID="{E2D2B528-8967-49D6-AE86-5BA5FA33EF5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692ED0A-718A-4C4F-8CAB-0B0AA75D5B69}" type="presOf" srcId="{854A0B51-FC6B-4060-9078-ADCCDEC5196D}" destId="{A0F99306-0130-4706-864B-A9C04F4D35B5}" srcOrd="0" destOrd="0" presId="urn:microsoft.com/office/officeart/2005/8/layout/vList2"/>
    <dgm:cxn modelId="{37C1A10B-DC96-47E9-A702-03CFA41D3515}" srcId="{8B76CEA0-8B07-46C3-97B2-B3E09A7B3033}" destId="{8D32AFC6-76E4-400C-9AF1-7EE9E958040E}" srcOrd="1" destOrd="0" parTransId="{FA3E1275-E8C3-4F69-BED0-61F6364BB24E}" sibTransId="{5D1ECBCE-95C0-4EBE-B4E8-B34C1DC02130}"/>
    <dgm:cxn modelId="{7278DA25-6A51-478D-87CF-F53230184C12}" type="presOf" srcId="{8D32AFC6-76E4-400C-9AF1-7EE9E958040E}" destId="{16E92D87-D193-415B-BE38-2DA0C43697B6}" srcOrd="0" destOrd="0" presId="urn:microsoft.com/office/officeart/2005/8/layout/vList2"/>
    <dgm:cxn modelId="{8331112E-F605-4884-99AE-96F589DA243E}" srcId="{8D32AFC6-76E4-400C-9AF1-7EE9E958040E}" destId="{854A0B51-FC6B-4060-9078-ADCCDEC5196D}" srcOrd="0" destOrd="0" parTransId="{FDD22C15-0B1A-4CCD-9373-4E2223F34112}" sibTransId="{39382DF8-0D65-4180-8688-95F2D95C8F9B}"/>
    <dgm:cxn modelId="{FE2D4336-C749-46CF-BC9A-531F19954589}" srcId="{8B76CEA0-8B07-46C3-97B2-B3E09A7B3033}" destId="{E2D2B528-8967-49D6-AE86-5BA5FA33EF5B}" srcOrd="2" destOrd="0" parTransId="{45FAFC02-469F-4E1B-A321-D755AFC2D4B7}" sibTransId="{C98E50B9-B95B-49EC-9CAA-65365F016870}"/>
    <dgm:cxn modelId="{096B3E69-06DF-4145-9575-F75FDE2654FB}" type="presOf" srcId="{D823208A-2E87-4825-A185-FDF8A296C51D}" destId="{CB17A96A-6E98-4CB6-8B58-4CAFE8EB8A0C}" srcOrd="0" destOrd="0" presId="urn:microsoft.com/office/officeart/2005/8/layout/vList2"/>
    <dgm:cxn modelId="{CE75F77A-A700-4003-ADEF-86612F28A2A0}" srcId="{E2D2B528-8967-49D6-AE86-5BA5FA33EF5B}" destId="{EA9F5CC5-9DE1-4F81-88B0-F71FFDC603A1}" srcOrd="2" destOrd="0" parTransId="{8B9554A5-D9E7-49D9-9FB4-A23E0ED3953C}" sibTransId="{193DDC07-4ADD-4333-8C00-02C4423A809D}"/>
    <dgm:cxn modelId="{40FAD280-1173-4E69-9E4F-24BED1CD49B2}" type="presOf" srcId="{E2D2B528-8967-49D6-AE86-5BA5FA33EF5B}" destId="{0920149B-C9A2-4E8E-B18B-DC3CB3DC051D}" srcOrd="0" destOrd="0" presId="urn:microsoft.com/office/officeart/2005/8/layout/vList2"/>
    <dgm:cxn modelId="{EA77638D-7B73-42BA-8665-340781B07C2D}" type="presOf" srcId="{EA9F5CC5-9DE1-4F81-88B0-F71FFDC603A1}" destId="{D027E481-B2D2-4725-8790-385B367774DF}" srcOrd="0" destOrd="2" presId="urn:microsoft.com/office/officeart/2005/8/layout/vList2"/>
    <dgm:cxn modelId="{AFABAE95-1F9E-4DF5-A08F-8F9D3A401DC4}" type="presOf" srcId="{FA2AB545-8FA2-4203-9AC2-1A7431B196C2}" destId="{D027E481-B2D2-4725-8790-385B367774DF}" srcOrd="0" destOrd="1" presId="urn:microsoft.com/office/officeart/2005/8/layout/vList2"/>
    <dgm:cxn modelId="{3185A499-800F-4FC0-82B9-7F0E9416F111}" type="presOf" srcId="{8B76CEA0-8B07-46C3-97B2-B3E09A7B3033}" destId="{24178F05-D782-4ED1-AB83-BFAA698CB39E}" srcOrd="0" destOrd="0" presId="urn:microsoft.com/office/officeart/2005/8/layout/vList2"/>
    <dgm:cxn modelId="{E32A8F9E-11B2-4BFB-837E-7048D0449B6A}" srcId="{E2D2B528-8967-49D6-AE86-5BA5FA33EF5B}" destId="{FA2AB545-8FA2-4203-9AC2-1A7431B196C2}" srcOrd="1" destOrd="0" parTransId="{DD9EAC31-C774-4846-8F69-B325A0B501FC}" sibTransId="{7EF1BCC1-AD3B-46EA-BF00-1D4D6459DCBA}"/>
    <dgm:cxn modelId="{E64C10C9-00CA-4F6A-9722-22C6A642CDB8}" srcId="{8B76CEA0-8B07-46C3-97B2-B3E09A7B3033}" destId="{D823208A-2E87-4825-A185-FDF8A296C51D}" srcOrd="0" destOrd="0" parTransId="{E26AB628-C227-42A9-AC53-5D377D330E8B}" sibTransId="{C5F83F0A-F5C5-4F16-AA6A-F12BFF579E3E}"/>
    <dgm:cxn modelId="{82AB2FD8-F8A5-4047-8CE7-9EAFC8505F76}" srcId="{E2D2B528-8967-49D6-AE86-5BA5FA33EF5B}" destId="{2F0EA842-DD81-4D39-96E8-B0F86F168810}" srcOrd="0" destOrd="0" parTransId="{D9D6BAB3-96CC-4E6D-A9FC-03EA1171A879}" sibTransId="{2F1718A2-F037-4621-BA28-16D12A065DFF}"/>
    <dgm:cxn modelId="{E499D1E8-85D1-4F51-9C18-81BC8E92D69E}" type="presOf" srcId="{2F0EA842-DD81-4D39-96E8-B0F86F168810}" destId="{D027E481-B2D2-4725-8790-385B367774DF}" srcOrd="0" destOrd="0" presId="urn:microsoft.com/office/officeart/2005/8/layout/vList2"/>
    <dgm:cxn modelId="{CADB6B32-B98B-4A47-B0FC-220481E5118E}" type="presParOf" srcId="{24178F05-D782-4ED1-AB83-BFAA698CB39E}" destId="{CB17A96A-6E98-4CB6-8B58-4CAFE8EB8A0C}" srcOrd="0" destOrd="0" presId="urn:microsoft.com/office/officeart/2005/8/layout/vList2"/>
    <dgm:cxn modelId="{CE09D57A-6628-4772-A2B6-4274F150E462}" type="presParOf" srcId="{24178F05-D782-4ED1-AB83-BFAA698CB39E}" destId="{480AF023-9C7D-4580-87AF-AF662CFC6FD5}" srcOrd="1" destOrd="0" presId="urn:microsoft.com/office/officeart/2005/8/layout/vList2"/>
    <dgm:cxn modelId="{9222EEEF-D63E-4210-8C69-A9E4136A6B47}" type="presParOf" srcId="{24178F05-D782-4ED1-AB83-BFAA698CB39E}" destId="{16E92D87-D193-415B-BE38-2DA0C43697B6}" srcOrd="2" destOrd="0" presId="urn:microsoft.com/office/officeart/2005/8/layout/vList2"/>
    <dgm:cxn modelId="{D704FB61-CAD0-45C9-A9A4-4527658CF657}" type="presParOf" srcId="{24178F05-D782-4ED1-AB83-BFAA698CB39E}" destId="{A0F99306-0130-4706-864B-A9C04F4D35B5}" srcOrd="3" destOrd="0" presId="urn:microsoft.com/office/officeart/2005/8/layout/vList2"/>
    <dgm:cxn modelId="{0B17DF0D-746B-4EA3-945D-C29B76A31B96}" type="presParOf" srcId="{24178F05-D782-4ED1-AB83-BFAA698CB39E}" destId="{0920149B-C9A2-4E8E-B18B-DC3CB3DC051D}" srcOrd="4" destOrd="0" presId="urn:microsoft.com/office/officeart/2005/8/layout/vList2"/>
    <dgm:cxn modelId="{868081C1-09CA-4A33-9DA7-6B6999575C34}" type="presParOf" srcId="{24178F05-D782-4ED1-AB83-BFAA698CB39E}" destId="{D027E481-B2D2-4725-8790-385B367774D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7F514-A862-4A69-9B49-19C73214B0EA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1E664C2-91AB-46AD-9CDA-52FE87F71D7E}">
      <dgm:prSet/>
      <dgm:spPr/>
      <dgm:t>
        <a:bodyPr/>
        <a:lstStyle/>
        <a:p>
          <a:r>
            <a:rPr lang="en-US" b="1"/>
            <a:t>Affected sources in T&amp;S segment</a:t>
          </a:r>
          <a:endParaRPr lang="en-US"/>
        </a:p>
      </dgm:t>
    </dgm:pt>
    <dgm:pt modelId="{A7ECC861-6395-40B3-A696-60130FCFB8AA}" type="parTrans" cxnId="{0A854C4B-FE5D-4493-820F-6BE666CFE160}">
      <dgm:prSet/>
      <dgm:spPr/>
      <dgm:t>
        <a:bodyPr/>
        <a:lstStyle/>
        <a:p>
          <a:endParaRPr lang="en-US"/>
        </a:p>
      </dgm:t>
    </dgm:pt>
    <dgm:pt modelId="{B6783031-D528-438C-AA67-4023F3D3A771}" type="sibTrans" cxnId="{0A854C4B-FE5D-4493-820F-6BE666CFE160}">
      <dgm:prSet/>
      <dgm:spPr/>
      <dgm:t>
        <a:bodyPr/>
        <a:lstStyle/>
        <a:p>
          <a:endParaRPr lang="en-US"/>
        </a:p>
      </dgm:t>
    </dgm:pt>
    <dgm:pt modelId="{0DC496AD-82BB-467B-97E5-30AE610E9E19}">
      <dgm:prSet/>
      <dgm:spPr/>
      <dgm:t>
        <a:bodyPr/>
        <a:lstStyle/>
        <a:p>
          <a:r>
            <a:rPr lang="en-US"/>
            <a:t>Compressors stations</a:t>
          </a:r>
        </a:p>
      </dgm:t>
    </dgm:pt>
    <dgm:pt modelId="{69C9BE2D-DC57-43EE-A57D-550F83787C19}" type="parTrans" cxnId="{F44B0312-BB0D-4BF4-82F7-6FFA51B1F31C}">
      <dgm:prSet/>
      <dgm:spPr/>
      <dgm:t>
        <a:bodyPr/>
        <a:lstStyle/>
        <a:p>
          <a:endParaRPr lang="en-US"/>
        </a:p>
      </dgm:t>
    </dgm:pt>
    <dgm:pt modelId="{67D6CBCF-197C-4E07-8931-C346D578D1E4}" type="sibTrans" cxnId="{F44B0312-BB0D-4BF4-82F7-6FFA51B1F31C}">
      <dgm:prSet/>
      <dgm:spPr/>
      <dgm:t>
        <a:bodyPr/>
        <a:lstStyle/>
        <a:p>
          <a:endParaRPr lang="en-US"/>
        </a:p>
      </dgm:t>
    </dgm:pt>
    <dgm:pt modelId="{00F1DA4A-A864-456E-93ED-F3B00CB8B5D2}">
      <dgm:prSet/>
      <dgm:spPr/>
      <dgm:t>
        <a:bodyPr/>
        <a:lstStyle/>
        <a:p>
          <a:r>
            <a:rPr lang="en-US"/>
            <a:t>Pneumatic pumps</a:t>
          </a:r>
        </a:p>
      </dgm:t>
    </dgm:pt>
    <dgm:pt modelId="{9B440567-6669-467F-B295-34312FE35D3D}" type="parTrans" cxnId="{90EF46BC-6FB3-4EB3-BEEB-4D92B4E43B48}">
      <dgm:prSet/>
      <dgm:spPr/>
      <dgm:t>
        <a:bodyPr/>
        <a:lstStyle/>
        <a:p>
          <a:endParaRPr lang="en-US"/>
        </a:p>
      </dgm:t>
    </dgm:pt>
    <dgm:pt modelId="{A133A1E0-2A8D-4BAB-8D1B-61F4580CE3E3}" type="sibTrans" cxnId="{90EF46BC-6FB3-4EB3-BEEB-4D92B4E43B48}">
      <dgm:prSet/>
      <dgm:spPr/>
      <dgm:t>
        <a:bodyPr/>
        <a:lstStyle/>
        <a:p>
          <a:endParaRPr lang="en-US"/>
        </a:p>
      </dgm:t>
    </dgm:pt>
    <dgm:pt modelId="{9E120E75-0EF8-4DA7-A793-B992B92A9684}">
      <dgm:prSet/>
      <dgm:spPr/>
      <dgm:t>
        <a:bodyPr/>
        <a:lstStyle/>
        <a:p>
          <a:r>
            <a:rPr lang="en-US"/>
            <a:t>Pneumatic controllers</a:t>
          </a:r>
        </a:p>
      </dgm:t>
    </dgm:pt>
    <dgm:pt modelId="{F6358E78-7BAD-44C0-9DFC-E3C4539707D5}" type="parTrans" cxnId="{351B6571-39D5-40B9-A092-14BACA75D0BA}">
      <dgm:prSet/>
      <dgm:spPr/>
      <dgm:t>
        <a:bodyPr/>
        <a:lstStyle/>
        <a:p>
          <a:endParaRPr lang="en-US"/>
        </a:p>
      </dgm:t>
    </dgm:pt>
    <dgm:pt modelId="{6ED076FF-0C29-4830-B179-6D5290983AEF}" type="sibTrans" cxnId="{351B6571-39D5-40B9-A092-14BACA75D0BA}">
      <dgm:prSet/>
      <dgm:spPr/>
      <dgm:t>
        <a:bodyPr/>
        <a:lstStyle/>
        <a:p>
          <a:endParaRPr lang="en-US"/>
        </a:p>
      </dgm:t>
    </dgm:pt>
    <dgm:pt modelId="{0F4D6459-C7C2-44F8-98B7-A2688BF742E1}">
      <dgm:prSet/>
      <dgm:spPr/>
      <dgm:t>
        <a:bodyPr/>
        <a:lstStyle/>
        <a:p>
          <a:r>
            <a:rPr lang="en-US"/>
            <a:t>Storage vessels</a:t>
          </a:r>
        </a:p>
      </dgm:t>
    </dgm:pt>
    <dgm:pt modelId="{803504D1-DA0F-411F-8AE6-E986E817D1B2}" type="parTrans" cxnId="{9D60C60A-E6FE-45BA-BFCD-5908D438E092}">
      <dgm:prSet/>
      <dgm:spPr/>
      <dgm:t>
        <a:bodyPr/>
        <a:lstStyle/>
        <a:p>
          <a:endParaRPr lang="en-US"/>
        </a:p>
      </dgm:t>
    </dgm:pt>
    <dgm:pt modelId="{5CD272A6-384C-445A-B550-167158ACEA18}" type="sibTrans" cxnId="{9D60C60A-E6FE-45BA-BFCD-5908D438E092}">
      <dgm:prSet/>
      <dgm:spPr/>
      <dgm:t>
        <a:bodyPr/>
        <a:lstStyle/>
        <a:p>
          <a:endParaRPr lang="en-US"/>
        </a:p>
      </dgm:t>
    </dgm:pt>
    <dgm:pt modelId="{EF21F623-9941-4C60-AFB9-55068F7E403F}">
      <dgm:prSet/>
      <dgm:spPr/>
      <dgm:t>
        <a:bodyPr/>
        <a:lstStyle/>
        <a:p>
          <a:r>
            <a:rPr lang="en-US" b="1"/>
            <a:t>Types of requirements</a:t>
          </a:r>
          <a:endParaRPr lang="en-US"/>
        </a:p>
      </dgm:t>
    </dgm:pt>
    <dgm:pt modelId="{16209764-7B56-45B6-ABC3-75784AD37059}" type="parTrans" cxnId="{145B5F4B-0140-405B-95FF-E8A0AF7CF73A}">
      <dgm:prSet/>
      <dgm:spPr/>
      <dgm:t>
        <a:bodyPr/>
        <a:lstStyle/>
        <a:p>
          <a:endParaRPr lang="en-US"/>
        </a:p>
      </dgm:t>
    </dgm:pt>
    <dgm:pt modelId="{21549AB0-D394-4746-BA6D-E799C5D37B7B}" type="sibTrans" cxnId="{145B5F4B-0140-405B-95FF-E8A0AF7CF73A}">
      <dgm:prSet/>
      <dgm:spPr/>
      <dgm:t>
        <a:bodyPr/>
        <a:lstStyle/>
        <a:p>
          <a:endParaRPr lang="en-US"/>
        </a:p>
      </dgm:t>
    </dgm:pt>
    <dgm:pt modelId="{7C259756-246E-441E-A53A-D9312AF414EC}">
      <dgm:prSet/>
      <dgm:spPr/>
      <dgm:t>
        <a:bodyPr/>
        <a:lstStyle/>
        <a:p>
          <a:r>
            <a:rPr lang="en-US"/>
            <a:t>Equipment replacement</a:t>
          </a:r>
        </a:p>
      </dgm:t>
    </dgm:pt>
    <dgm:pt modelId="{63D9DCDF-E291-4827-AAAC-73585100DDA6}" type="parTrans" cxnId="{88475A2B-D5FC-41A9-B0BA-0D35C44A0B48}">
      <dgm:prSet/>
      <dgm:spPr/>
      <dgm:t>
        <a:bodyPr/>
        <a:lstStyle/>
        <a:p>
          <a:endParaRPr lang="en-US"/>
        </a:p>
      </dgm:t>
    </dgm:pt>
    <dgm:pt modelId="{C8F4AF67-4B95-4328-9CBC-FE3A82D43B5D}" type="sibTrans" cxnId="{88475A2B-D5FC-41A9-B0BA-0D35C44A0B48}">
      <dgm:prSet/>
      <dgm:spPr/>
      <dgm:t>
        <a:bodyPr/>
        <a:lstStyle/>
        <a:p>
          <a:endParaRPr lang="en-US"/>
        </a:p>
      </dgm:t>
    </dgm:pt>
    <dgm:pt modelId="{D872793C-6CE0-4F9D-8C8D-7C70669A7B0F}">
      <dgm:prSet/>
      <dgm:spPr/>
      <dgm:t>
        <a:bodyPr/>
        <a:lstStyle/>
        <a:p>
          <a:r>
            <a:rPr lang="en-US"/>
            <a:t>Process changes</a:t>
          </a:r>
        </a:p>
      </dgm:t>
    </dgm:pt>
    <dgm:pt modelId="{E1E3C4FE-8280-489E-968B-A8017DCCDAD7}" type="parTrans" cxnId="{562BBDC9-DF06-4FD5-BEB3-E39CFF1AA975}">
      <dgm:prSet/>
      <dgm:spPr/>
      <dgm:t>
        <a:bodyPr/>
        <a:lstStyle/>
        <a:p>
          <a:endParaRPr lang="en-US"/>
        </a:p>
      </dgm:t>
    </dgm:pt>
    <dgm:pt modelId="{D0FF72A8-6F30-48D2-A800-E4971BEAB5D5}" type="sibTrans" cxnId="{562BBDC9-DF06-4FD5-BEB3-E39CFF1AA975}">
      <dgm:prSet/>
      <dgm:spPr/>
      <dgm:t>
        <a:bodyPr/>
        <a:lstStyle/>
        <a:p>
          <a:endParaRPr lang="en-US"/>
        </a:p>
      </dgm:t>
    </dgm:pt>
    <dgm:pt modelId="{D096879C-B9CD-43A2-8B23-BD6461B0FF88}">
      <dgm:prSet/>
      <dgm:spPr/>
      <dgm:t>
        <a:bodyPr/>
        <a:lstStyle/>
        <a:p>
          <a:r>
            <a:rPr lang="en-US"/>
            <a:t>Leak detection and repair (LDAR)</a:t>
          </a:r>
        </a:p>
      </dgm:t>
    </dgm:pt>
    <dgm:pt modelId="{30E4205B-B0BA-4DEB-A6C7-E23BED12DBBD}" type="parTrans" cxnId="{BD387015-87C4-494E-B325-59EE29BF8765}">
      <dgm:prSet/>
      <dgm:spPr/>
      <dgm:t>
        <a:bodyPr/>
        <a:lstStyle/>
        <a:p>
          <a:endParaRPr lang="en-US"/>
        </a:p>
      </dgm:t>
    </dgm:pt>
    <dgm:pt modelId="{75824E9D-30DF-4724-90F7-07D5461378E7}" type="sibTrans" cxnId="{BD387015-87C4-494E-B325-59EE29BF8765}">
      <dgm:prSet/>
      <dgm:spPr/>
      <dgm:t>
        <a:bodyPr/>
        <a:lstStyle/>
        <a:p>
          <a:endParaRPr lang="en-US"/>
        </a:p>
      </dgm:t>
    </dgm:pt>
    <dgm:pt modelId="{8BF5CFF6-F7D9-403C-BA67-37693665E888}" type="pres">
      <dgm:prSet presAssocID="{1127F514-A862-4A69-9B49-19C73214B0EA}" presName="linear" presStyleCnt="0">
        <dgm:presLayoutVars>
          <dgm:animLvl val="lvl"/>
          <dgm:resizeHandles val="exact"/>
        </dgm:presLayoutVars>
      </dgm:prSet>
      <dgm:spPr/>
    </dgm:pt>
    <dgm:pt modelId="{F2ADF864-F445-4B7E-8E67-4BE3300016C1}" type="pres">
      <dgm:prSet presAssocID="{51E664C2-91AB-46AD-9CDA-52FE87F71D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91B6E0-BAB3-4623-B8A1-D8AD19D18F5A}" type="pres">
      <dgm:prSet presAssocID="{51E664C2-91AB-46AD-9CDA-52FE87F71D7E}" presName="childText" presStyleLbl="revTx" presStyleIdx="0" presStyleCnt="2">
        <dgm:presLayoutVars>
          <dgm:bulletEnabled val="1"/>
        </dgm:presLayoutVars>
      </dgm:prSet>
      <dgm:spPr/>
    </dgm:pt>
    <dgm:pt modelId="{69DCE983-9CAA-4673-A1CD-A9032E899BBA}" type="pres">
      <dgm:prSet presAssocID="{EF21F623-9941-4C60-AFB9-55068F7E40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473A64-9B34-4E96-AA30-15D6514E6088}" type="pres">
      <dgm:prSet presAssocID="{EF21F623-9941-4C60-AFB9-55068F7E40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60C60A-E6FE-45BA-BFCD-5908D438E092}" srcId="{51E664C2-91AB-46AD-9CDA-52FE87F71D7E}" destId="{0F4D6459-C7C2-44F8-98B7-A2688BF742E1}" srcOrd="3" destOrd="0" parTransId="{803504D1-DA0F-411F-8AE6-E986E817D1B2}" sibTransId="{5CD272A6-384C-445A-B550-167158ACEA18}"/>
    <dgm:cxn modelId="{F36D650C-BC89-47F9-B39A-D7F6B18F26A5}" type="presOf" srcId="{D872793C-6CE0-4F9D-8C8D-7C70669A7B0F}" destId="{FA473A64-9B34-4E96-AA30-15D6514E6088}" srcOrd="0" destOrd="1" presId="urn:microsoft.com/office/officeart/2005/8/layout/vList2"/>
    <dgm:cxn modelId="{F44B0312-BB0D-4BF4-82F7-6FFA51B1F31C}" srcId="{51E664C2-91AB-46AD-9CDA-52FE87F71D7E}" destId="{0DC496AD-82BB-467B-97E5-30AE610E9E19}" srcOrd="0" destOrd="0" parTransId="{69C9BE2D-DC57-43EE-A57D-550F83787C19}" sibTransId="{67D6CBCF-197C-4E07-8931-C346D578D1E4}"/>
    <dgm:cxn modelId="{BD387015-87C4-494E-B325-59EE29BF8765}" srcId="{EF21F623-9941-4C60-AFB9-55068F7E403F}" destId="{D096879C-B9CD-43A2-8B23-BD6461B0FF88}" srcOrd="2" destOrd="0" parTransId="{30E4205B-B0BA-4DEB-A6C7-E23BED12DBBD}" sibTransId="{75824E9D-30DF-4724-90F7-07D5461378E7}"/>
    <dgm:cxn modelId="{4258B71E-A782-46EE-BB9C-75216388FB54}" type="presOf" srcId="{0F4D6459-C7C2-44F8-98B7-A2688BF742E1}" destId="{B591B6E0-BAB3-4623-B8A1-D8AD19D18F5A}" srcOrd="0" destOrd="3" presId="urn:microsoft.com/office/officeart/2005/8/layout/vList2"/>
    <dgm:cxn modelId="{88475A2B-D5FC-41A9-B0BA-0D35C44A0B48}" srcId="{EF21F623-9941-4C60-AFB9-55068F7E403F}" destId="{7C259756-246E-441E-A53A-D9312AF414EC}" srcOrd="0" destOrd="0" parTransId="{63D9DCDF-E291-4827-AAAC-73585100DDA6}" sibTransId="{C8F4AF67-4B95-4328-9CBC-FE3A82D43B5D}"/>
    <dgm:cxn modelId="{AC32905B-E755-43CB-A05B-5D979A041A55}" type="presOf" srcId="{9E120E75-0EF8-4DA7-A793-B992B92A9684}" destId="{B591B6E0-BAB3-4623-B8A1-D8AD19D18F5A}" srcOrd="0" destOrd="2" presId="urn:microsoft.com/office/officeart/2005/8/layout/vList2"/>
    <dgm:cxn modelId="{059B0C67-032D-4D53-A323-502216ABF135}" type="presOf" srcId="{51E664C2-91AB-46AD-9CDA-52FE87F71D7E}" destId="{F2ADF864-F445-4B7E-8E67-4BE3300016C1}" srcOrd="0" destOrd="0" presId="urn:microsoft.com/office/officeart/2005/8/layout/vList2"/>
    <dgm:cxn modelId="{145B5F4B-0140-405B-95FF-E8A0AF7CF73A}" srcId="{1127F514-A862-4A69-9B49-19C73214B0EA}" destId="{EF21F623-9941-4C60-AFB9-55068F7E403F}" srcOrd="1" destOrd="0" parTransId="{16209764-7B56-45B6-ABC3-75784AD37059}" sibTransId="{21549AB0-D394-4746-BA6D-E799C5D37B7B}"/>
    <dgm:cxn modelId="{0A854C4B-FE5D-4493-820F-6BE666CFE160}" srcId="{1127F514-A862-4A69-9B49-19C73214B0EA}" destId="{51E664C2-91AB-46AD-9CDA-52FE87F71D7E}" srcOrd="0" destOrd="0" parTransId="{A7ECC861-6395-40B3-A696-60130FCFB8AA}" sibTransId="{B6783031-D528-438C-AA67-4023F3D3A771}"/>
    <dgm:cxn modelId="{DD7F3C70-6797-4C9C-A329-49055E85EDC2}" type="presOf" srcId="{00F1DA4A-A864-456E-93ED-F3B00CB8B5D2}" destId="{B591B6E0-BAB3-4623-B8A1-D8AD19D18F5A}" srcOrd="0" destOrd="1" presId="urn:microsoft.com/office/officeart/2005/8/layout/vList2"/>
    <dgm:cxn modelId="{351B6571-39D5-40B9-A092-14BACA75D0BA}" srcId="{51E664C2-91AB-46AD-9CDA-52FE87F71D7E}" destId="{9E120E75-0EF8-4DA7-A793-B992B92A9684}" srcOrd="2" destOrd="0" parTransId="{F6358E78-7BAD-44C0-9DFC-E3C4539707D5}" sibTransId="{6ED076FF-0C29-4830-B179-6D5290983AEF}"/>
    <dgm:cxn modelId="{0DCC1F8F-C47F-4B81-B37C-FD650CF2E166}" type="presOf" srcId="{D096879C-B9CD-43A2-8B23-BD6461B0FF88}" destId="{FA473A64-9B34-4E96-AA30-15D6514E6088}" srcOrd="0" destOrd="2" presId="urn:microsoft.com/office/officeart/2005/8/layout/vList2"/>
    <dgm:cxn modelId="{90EF46BC-6FB3-4EB3-BEEB-4D92B4E43B48}" srcId="{51E664C2-91AB-46AD-9CDA-52FE87F71D7E}" destId="{00F1DA4A-A864-456E-93ED-F3B00CB8B5D2}" srcOrd="1" destOrd="0" parTransId="{9B440567-6669-467F-B295-34312FE35D3D}" sibTransId="{A133A1E0-2A8D-4BAB-8D1B-61F4580CE3E3}"/>
    <dgm:cxn modelId="{562BBDC9-DF06-4FD5-BEB3-E39CFF1AA975}" srcId="{EF21F623-9941-4C60-AFB9-55068F7E403F}" destId="{D872793C-6CE0-4F9D-8C8D-7C70669A7B0F}" srcOrd="1" destOrd="0" parTransId="{E1E3C4FE-8280-489E-968B-A8017DCCDAD7}" sibTransId="{D0FF72A8-6F30-48D2-A800-E4971BEAB5D5}"/>
    <dgm:cxn modelId="{8EAD6DD5-571C-4609-BC64-CE9A74A14630}" type="presOf" srcId="{1127F514-A862-4A69-9B49-19C73214B0EA}" destId="{8BF5CFF6-F7D9-403C-BA67-37693665E888}" srcOrd="0" destOrd="0" presId="urn:microsoft.com/office/officeart/2005/8/layout/vList2"/>
    <dgm:cxn modelId="{A5B0B0D8-DF3E-4C18-9C88-D935C0A80067}" type="presOf" srcId="{7C259756-246E-441E-A53A-D9312AF414EC}" destId="{FA473A64-9B34-4E96-AA30-15D6514E6088}" srcOrd="0" destOrd="0" presId="urn:microsoft.com/office/officeart/2005/8/layout/vList2"/>
    <dgm:cxn modelId="{A1A67EFA-0662-4D68-A98C-CCC07FAC17A9}" type="presOf" srcId="{0DC496AD-82BB-467B-97E5-30AE610E9E19}" destId="{B591B6E0-BAB3-4623-B8A1-D8AD19D18F5A}" srcOrd="0" destOrd="0" presId="urn:microsoft.com/office/officeart/2005/8/layout/vList2"/>
    <dgm:cxn modelId="{C7F8B0FF-7AFB-4DE2-B3EF-51D442C33D7D}" type="presOf" srcId="{EF21F623-9941-4C60-AFB9-55068F7E403F}" destId="{69DCE983-9CAA-4673-A1CD-A9032E899BBA}" srcOrd="0" destOrd="0" presId="urn:microsoft.com/office/officeart/2005/8/layout/vList2"/>
    <dgm:cxn modelId="{1D24893B-4C9E-4FD5-BC9C-AC1B7A9F3C86}" type="presParOf" srcId="{8BF5CFF6-F7D9-403C-BA67-37693665E888}" destId="{F2ADF864-F445-4B7E-8E67-4BE3300016C1}" srcOrd="0" destOrd="0" presId="urn:microsoft.com/office/officeart/2005/8/layout/vList2"/>
    <dgm:cxn modelId="{A86F789D-9991-4DC3-8869-2582E33EAF06}" type="presParOf" srcId="{8BF5CFF6-F7D9-403C-BA67-37693665E888}" destId="{B591B6E0-BAB3-4623-B8A1-D8AD19D18F5A}" srcOrd="1" destOrd="0" presId="urn:microsoft.com/office/officeart/2005/8/layout/vList2"/>
    <dgm:cxn modelId="{1A28D875-A94A-404A-919C-C5E71FE48082}" type="presParOf" srcId="{8BF5CFF6-F7D9-403C-BA67-37693665E888}" destId="{69DCE983-9CAA-4673-A1CD-A9032E899BBA}" srcOrd="2" destOrd="0" presId="urn:microsoft.com/office/officeart/2005/8/layout/vList2"/>
    <dgm:cxn modelId="{45F6A708-6D03-4DA9-98CC-F394F1D7B6A4}" type="presParOf" srcId="{8BF5CFF6-F7D9-403C-BA67-37693665E888}" destId="{FA473A64-9B34-4E96-AA30-15D6514E60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49BABA-61A4-476D-8C48-6D10AB7E798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37F017F-740E-4812-A4BF-0DAA969D8CCC}">
      <dgm:prSet/>
      <dgm:spPr/>
      <dgm:t>
        <a:bodyPr/>
        <a:lstStyle/>
        <a:p>
          <a:r>
            <a:rPr lang="en-US"/>
            <a:t>Sources newly-built or modified after Dec. 6, 2022</a:t>
          </a:r>
        </a:p>
      </dgm:t>
    </dgm:pt>
    <dgm:pt modelId="{019B255E-FE65-4269-98A1-EFE52A3FD5EF}" type="parTrans" cxnId="{6B90C133-7019-45DC-A84A-0EFD19C3E8BE}">
      <dgm:prSet/>
      <dgm:spPr/>
      <dgm:t>
        <a:bodyPr/>
        <a:lstStyle/>
        <a:p>
          <a:endParaRPr lang="en-US"/>
        </a:p>
      </dgm:t>
    </dgm:pt>
    <dgm:pt modelId="{BEF71BD5-1785-4EFD-80FA-F59995A9ADF4}" type="sibTrans" cxnId="{6B90C133-7019-45DC-A84A-0EFD19C3E8BE}">
      <dgm:prSet/>
      <dgm:spPr/>
      <dgm:t>
        <a:bodyPr/>
        <a:lstStyle/>
        <a:p>
          <a:endParaRPr lang="en-US"/>
        </a:p>
      </dgm:t>
    </dgm:pt>
    <dgm:pt modelId="{85175191-8A7A-48F9-8CE5-3C418E12AAD8}">
      <dgm:prSet/>
      <dgm:spPr/>
      <dgm:t>
        <a:bodyPr/>
        <a:lstStyle/>
        <a:p>
          <a:r>
            <a:rPr lang="en-US"/>
            <a:t>May 2024</a:t>
          </a:r>
        </a:p>
      </dgm:t>
    </dgm:pt>
    <dgm:pt modelId="{E599B437-5B67-422B-9869-1C24DB084D2A}" type="parTrans" cxnId="{1D7A2C59-3E9A-4BFA-93D0-A2B47A8A598F}">
      <dgm:prSet/>
      <dgm:spPr/>
      <dgm:t>
        <a:bodyPr/>
        <a:lstStyle/>
        <a:p>
          <a:endParaRPr lang="en-US"/>
        </a:p>
      </dgm:t>
    </dgm:pt>
    <dgm:pt modelId="{9AAE5DF0-120E-4FB6-91DD-19DDDF0684FD}" type="sibTrans" cxnId="{1D7A2C59-3E9A-4BFA-93D0-A2B47A8A598F}">
      <dgm:prSet/>
      <dgm:spPr/>
      <dgm:t>
        <a:bodyPr/>
        <a:lstStyle/>
        <a:p>
          <a:endParaRPr lang="en-US"/>
        </a:p>
      </dgm:t>
    </dgm:pt>
    <dgm:pt modelId="{BA80298D-D71B-40DE-8A8E-235D89E86E17}">
      <dgm:prSet/>
      <dgm:spPr/>
      <dgm:t>
        <a:bodyPr/>
        <a:lstStyle/>
        <a:p>
          <a:r>
            <a:rPr lang="en-US"/>
            <a:t>Sources existing prior to Dec. 6, 2022</a:t>
          </a:r>
        </a:p>
      </dgm:t>
    </dgm:pt>
    <dgm:pt modelId="{4EBE20D3-43E0-452C-9F41-B074313A3CF8}" type="parTrans" cxnId="{5EB7832D-306D-48F3-868B-51636C980305}">
      <dgm:prSet/>
      <dgm:spPr/>
      <dgm:t>
        <a:bodyPr/>
        <a:lstStyle/>
        <a:p>
          <a:endParaRPr lang="en-US"/>
        </a:p>
      </dgm:t>
    </dgm:pt>
    <dgm:pt modelId="{02AB85CB-492C-41BB-8DB5-ED01B38C6CF8}" type="sibTrans" cxnId="{5EB7832D-306D-48F3-868B-51636C980305}">
      <dgm:prSet/>
      <dgm:spPr/>
      <dgm:t>
        <a:bodyPr/>
        <a:lstStyle/>
        <a:p>
          <a:endParaRPr lang="en-US"/>
        </a:p>
      </dgm:t>
    </dgm:pt>
    <dgm:pt modelId="{700D7632-BE1B-4921-BDC9-9F64E5668522}">
      <dgm:prSet/>
      <dgm:spPr/>
      <dgm:t>
        <a:bodyPr/>
        <a:lstStyle/>
        <a:p>
          <a:r>
            <a:rPr lang="en-US"/>
            <a:t>Federal-state process</a:t>
          </a:r>
        </a:p>
      </dgm:t>
    </dgm:pt>
    <dgm:pt modelId="{C5D3DA97-3DB1-4DCD-81F7-DAB01202C151}" type="parTrans" cxnId="{491E4802-55F6-45CD-8ED8-43F8E37663A2}">
      <dgm:prSet/>
      <dgm:spPr/>
      <dgm:t>
        <a:bodyPr/>
        <a:lstStyle/>
        <a:p>
          <a:endParaRPr lang="en-US"/>
        </a:p>
      </dgm:t>
    </dgm:pt>
    <dgm:pt modelId="{6D2628FD-BCD4-4F2B-8994-1DC63B2EBDB9}" type="sibTrans" cxnId="{491E4802-55F6-45CD-8ED8-43F8E37663A2}">
      <dgm:prSet/>
      <dgm:spPr/>
      <dgm:t>
        <a:bodyPr/>
        <a:lstStyle/>
        <a:p>
          <a:endParaRPr lang="en-US"/>
        </a:p>
      </dgm:t>
    </dgm:pt>
    <dgm:pt modelId="{4280B7F8-6F3E-4EE8-BE6E-158663287576}">
      <dgm:prSet/>
      <dgm:spPr/>
      <dgm:t>
        <a:bodyPr/>
        <a:lstStyle/>
        <a:p>
          <a:r>
            <a:rPr lang="en-US"/>
            <a:t>State plans due: no later than May 2026</a:t>
          </a:r>
        </a:p>
      </dgm:t>
    </dgm:pt>
    <dgm:pt modelId="{84867087-AAC9-49AE-A05D-91EB4C30342A}" type="parTrans" cxnId="{85532887-75E5-4181-9E6E-536902CD2A2C}">
      <dgm:prSet/>
      <dgm:spPr/>
      <dgm:t>
        <a:bodyPr/>
        <a:lstStyle/>
        <a:p>
          <a:endParaRPr lang="en-US"/>
        </a:p>
      </dgm:t>
    </dgm:pt>
    <dgm:pt modelId="{B440539A-09C2-40B1-BB90-8A817DA8B07C}" type="sibTrans" cxnId="{85532887-75E5-4181-9E6E-536902CD2A2C}">
      <dgm:prSet/>
      <dgm:spPr/>
      <dgm:t>
        <a:bodyPr/>
        <a:lstStyle/>
        <a:p>
          <a:endParaRPr lang="en-US"/>
        </a:p>
      </dgm:t>
    </dgm:pt>
    <dgm:pt modelId="{DFFF1525-A7CB-4F79-A2FC-B334CF86FF58}">
      <dgm:prSet/>
      <dgm:spPr/>
      <dgm:t>
        <a:bodyPr/>
        <a:lstStyle/>
        <a:p>
          <a:r>
            <a:rPr lang="en-US"/>
            <a:t>EPA approval process: in 2027</a:t>
          </a:r>
        </a:p>
      </dgm:t>
    </dgm:pt>
    <dgm:pt modelId="{5FFBFA7B-8558-47DA-AB9A-48E48F8F6413}" type="parTrans" cxnId="{8A2D43F8-6BD3-4C61-A8F8-54C5BD5B2E20}">
      <dgm:prSet/>
      <dgm:spPr/>
      <dgm:t>
        <a:bodyPr/>
        <a:lstStyle/>
        <a:p>
          <a:endParaRPr lang="en-US"/>
        </a:p>
      </dgm:t>
    </dgm:pt>
    <dgm:pt modelId="{45A40033-6741-44D6-B73C-0DA35C20838B}" type="sibTrans" cxnId="{8A2D43F8-6BD3-4C61-A8F8-54C5BD5B2E20}">
      <dgm:prSet/>
      <dgm:spPr/>
      <dgm:t>
        <a:bodyPr/>
        <a:lstStyle/>
        <a:p>
          <a:endParaRPr lang="en-US"/>
        </a:p>
      </dgm:t>
    </dgm:pt>
    <dgm:pt modelId="{2AB1F3B4-1460-4C0C-B6F7-FA9B5F672B5D}">
      <dgm:prSet/>
      <dgm:spPr/>
      <dgm:t>
        <a:bodyPr/>
        <a:lstStyle/>
        <a:p>
          <a:r>
            <a:rPr lang="en-US"/>
            <a:t>Compliance deadline under state plans: generally no later than May 2029</a:t>
          </a:r>
        </a:p>
      </dgm:t>
    </dgm:pt>
    <dgm:pt modelId="{E2D1F748-C62B-401E-BA0A-EFAB92C25588}" type="parTrans" cxnId="{6BA67FC1-82C9-4DA1-A5B8-F25A560DF394}">
      <dgm:prSet/>
      <dgm:spPr/>
      <dgm:t>
        <a:bodyPr/>
        <a:lstStyle/>
        <a:p>
          <a:endParaRPr lang="en-US"/>
        </a:p>
      </dgm:t>
    </dgm:pt>
    <dgm:pt modelId="{139BDB77-B8EE-459D-99EF-2D293C9A3974}" type="sibTrans" cxnId="{6BA67FC1-82C9-4DA1-A5B8-F25A560DF394}">
      <dgm:prSet/>
      <dgm:spPr/>
      <dgm:t>
        <a:bodyPr/>
        <a:lstStyle/>
        <a:p>
          <a:endParaRPr lang="en-US"/>
        </a:p>
      </dgm:t>
    </dgm:pt>
    <dgm:pt modelId="{5030482B-9735-4265-A297-1EAA9524C9B9}" type="pres">
      <dgm:prSet presAssocID="{9849BABA-61A4-476D-8C48-6D10AB7E7986}" presName="linear" presStyleCnt="0">
        <dgm:presLayoutVars>
          <dgm:animLvl val="lvl"/>
          <dgm:resizeHandles val="exact"/>
        </dgm:presLayoutVars>
      </dgm:prSet>
      <dgm:spPr/>
    </dgm:pt>
    <dgm:pt modelId="{25C823C0-AB88-438A-96D7-851222596293}" type="pres">
      <dgm:prSet presAssocID="{237F017F-740E-4812-A4BF-0DAA969D8C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C3CA92-254C-40F4-9BF4-9BCEEB3DF638}" type="pres">
      <dgm:prSet presAssocID="{237F017F-740E-4812-A4BF-0DAA969D8CCC}" presName="childText" presStyleLbl="revTx" presStyleIdx="0" presStyleCnt="2">
        <dgm:presLayoutVars>
          <dgm:bulletEnabled val="1"/>
        </dgm:presLayoutVars>
      </dgm:prSet>
      <dgm:spPr/>
    </dgm:pt>
    <dgm:pt modelId="{467DD2C7-2EA8-45F0-A033-DBAA652AAAD2}" type="pres">
      <dgm:prSet presAssocID="{BA80298D-D71B-40DE-8A8E-235D89E86E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884E9F-DE9C-49EF-AD39-7BDBA5C34503}" type="pres">
      <dgm:prSet presAssocID="{BA80298D-D71B-40DE-8A8E-235D89E86E1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1E4802-55F6-45CD-8ED8-43F8E37663A2}" srcId="{BA80298D-D71B-40DE-8A8E-235D89E86E17}" destId="{700D7632-BE1B-4921-BDC9-9F64E5668522}" srcOrd="0" destOrd="0" parTransId="{C5D3DA97-3DB1-4DCD-81F7-DAB01202C151}" sibTransId="{6D2628FD-BCD4-4F2B-8994-1DC63B2EBDB9}"/>
    <dgm:cxn modelId="{D772CF2A-FB17-442C-AE16-E9EA50F35888}" type="presOf" srcId="{4280B7F8-6F3E-4EE8-BE6E-158663287576}" destId="{80884E9F-DE9C-49EF-AD39-7BDBA5C34503}" srcOrd="0" destOrd="1" presId="urn:microsoft.com/office/officeart/2005/8/layout/vList2"/>
    <dgm:cxn modelId="{5EB7832D-306D-48F3-868B-51636C980305}" srcId="{9849BABA-61A4-476D-8C48-6D10AB7E7986}" destId="{BA80298D-D71B-40DE-8A8E-235D89E86E17}" srcOrd="1" destOrd="0" parTransId="{4EBE20D3-43E0-452C-9F41-B074313A3CF8}" sibTransId="{02AB85CB-492C-41BB-8DB5-ED01B38C6CF8}"/>
    <dgm:cxn modelId="{6B90C133-7019-45DC-A84A-0EFD19C3E8BE}" srcId="{9849BABA-61A4-476D-8C48-6D10AB7E7986}" destId="{237F017F-740E-4812-A4BF-0DAA969D8CCC}" srcOrd="0" destOrd="0" parTransId="{019B255E-FE65-4269-98A1-EFE52A3FD5EF}" sibTransId="{BEF71BD5-1785-4EFD-80FA-F59995A9ADF4}"/>
    <dgm:cxn modelId="{0040686D-496E-405D-AF1D-3A2C4674CEBC}" type="presOf" srcId="{85175191-8A7A-48F9-8CE5-3C418E12AAD8}" destId="{28C3CA92-254C-40F4-9BF4-9BCEEB3DF638}" srcOrd="0" destOrd="0" presId="urn:microsoft.com/office/officeart/2005/8/layout/vList2"/>
    <dgm:cxn modelId="{1D7A2C59-3E9A-4BFA-93D0-A2B47A8A598F}" srcId="{237F017F-740E-4812-A4BF-0DAA969D8CCC}" destId="{85175191-8A7A-48F9-8CE5-3C418E12AAD8}" srcOrd="0" destOrd="0" parTransId="{E599B437-5B67-422B-9869-1C24DB084D2A}" sibTransId="{9AAE5DF0-120E-4FB6-91DD-19DDDF0684FD}"/>
    <dgm:cxn modelId="{85532887-75E5-4181-9E6E-536902CD2A2C}" srcId="{BA80298D-D71B-40DE-8A8E-235D89E86E17}" destId="{4280B7F8-6F3E-4EE8-BE6E-158663287576}" srcOrd="1" destOrd="0" parTransId="{84867087-AAC9-49AE-A05D-91EB4C30342A}" sibTransId="{B440539A-09C2-40B1-BB90-8A817DA8B07C}"/>
    <dgm:cxn modelId="{8130C99A-37DA-43DB-B681-40112FC145AA}" type="presOf" srcId="{9849BABA-61A4-476D-8C48-6D10AB7E7986}" destId="{5030482B-9735-4265-A297-1EAA9524C9B9}" srcOrd="0" destOrd="0" presId="urn:microsoft.com/office/officeart/2005/8/layout/vList2"/>
    <dgm:cxn modelId="{8E076EA0-138E-4D1B-AA10-22EB97093430}" type="presOf" srcId="{BA80298D-D71B-40DE-8A8E-235D89E86E17}" destId="{467DD2C7-2EA8-45F0-A033-DBAA652AAAD2}" srcOrd="0" destOrd="0" presId="urn:microsoft.com/office/officeart/2005/8/layout/vList2"/>
    <dgm:cxn modelId="{D79EEDA7-3920-4E76-9094-C5B1B078158D}" type="presOf" srcId="{2AB1F3B4-1460-4C0C-B6F7-FA9B5F672B5D}" destId="{80884E9F-DE9C-49EF-AD39-7BDBA5C34503}" srcOrd="0" destOrd="3" presId="urn:microsoft.com/office/officeart/2005/8/layout/vList2"/>
    <dgm:cxn modelId="{ED2EE0AB-F624-45F4-87C9-48E1B79D1CC6}" type="presOf" srcId="{237F017F-740E-4812-A4BF-0DAA969D8CCC}" destId="{25C823C0-AB88-438A-96D7-851222596293}" srcOrd="0" destOrd="0" presId="urn:microsoft.com/office/officeart/2005/8/layout/vList2"/>
    <dgm:cxn modelId="{114318BB-6871-4C1B-A0B2-7F3D481F99FD}" type="presOf" srcId="{DFFF1525-A7CB-4F79-A2FC-B334CF86FF58}" destId="{80884E9F-DE9C-49EF-AD39-7BDBA5C34503}" srcOrd="0" destOrd="2" presId="urn:microsoft.com/office/officeart/2005/8/layout/vList2"/>
    <dgm:cxn modelId="{6BA67FC1-82C9-4DA1-A5B8-F25A560DF394}" srcId="{BA80298D-D71B-40DE-8A8E-235D89E86E17}" destId="{2AB1F3B4-1460-4C0C-B6F7-FA9B5F672B5D}" srcOrd="3" destOrd="0" parTransId="{E2D1F748-C62B-401E-BA0A-EFAB92C25588}" sibTransId="{139BDB77-B8EE-459D-99EF-2D293C9A3974}"/>
    <dgm:cxn modelId="{9E0EF7EF-A8F7-41D1-BF5F-39BD9EB03A76}" type="presOf" srcId="{700D7632-BE1B-4921-BDC9-9F64E5668522}" destId="{80884E9F-DE9C-49EF-AD39-7BDBA5C34503}" srcOrd="0" destOrd="0" presId="urn:microsoft.com/office/officeart/2005/8/layout/vList2"/>
    <dgm:cxn modelId="{8A2D43F8-6BD3-4C61-A8F8-54C5BD5B2E20}" srcId="{BA80298D-D71B-40DE-8A8E-235D89E86E17}" destId="{DFFF1525-A7CB-4F79-A2FC-B334CF86FF58}" srcOrd="2" destOrd="0" parTransId="{5FFBFA7B-8558-47DA-AB9A-48E48F8F6413}" sibTransId="{45A40033-6741-44D6-B73C-0DA35C20838B}"/>
    <dgm:cxn modelId="{2FB61AC0-6211-48DE-9F56-8B0A114D158B}" type="presParOf" srcId="{5030482B-9735-4265-A297-1EAA9524C9B9}" destId="{25C823C0-AB88-438A-96D7-851222596293}" srcOrd="0" destOrd="0" presId="urn:microsoft.com/office/officeart/2005/8/layout/vList2"/>
    <dgm:cxn modelId="{6C64A669-3614-4F8F-A9EE-3956A9FEB640}" type="presParOf" srcId="{5030482B-9735-4265-A297-1EAA9524C9B9}" destId="{28C3CA92-254C-40F4-9BF4-9BCEEB3DF638}" srcOrd="1" destOrd="0" presId="urn:microsoft.com/office/officeart/2005/8/layout/vList2"/>
    <dgm:cxn modelId="{7E9C495E-9685-4955-B64A-A324DDE13E51}" type="presParOf" srcId="{5030482B-9735-4265-A297-1EAA9524C9B9}" destId="{467DD2C7-2EA8-45F0-A033-DBAA652AAAD2}" srcOrd="2" destOrd="0" presId="urn:microsoft.com/office/officeart/2005/8/layout/vList2"/>
    <dgm:cxn modelId="{DFB7A9C5-CCE5-4C9F-AD11-886B22D71B42}" type="presParOf" srcId="{5030482B-9735-4265-A297-1EAA9524C9B9}" destId="{80884E9F-DE9C-49EF-AD39-7BDBA5C345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D45B8E-AADC-45A9-A233-4B881717F0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43AAF5-BA3D-4CE3-89C9-04E78C68A963}">
      <dgm:prSet/>
      <dgm:spPr/>
      <dgm:t>
        <a:bodyPr/>
        <a:lstStyle/>
        <a:p>
          <a:r>
            <a:rPr lang="en-US" b="1"/>
            <a:t>Operators may use EPA-approved technologies in lieu of OGI</a:t>
          </a:r>
          <a:endParaRPr lang="en-US"/>
        </a:p>
      </dgm:t>
    </dgm:pt>
    <dgm:pt modelId="{AC4FA9C1-E4BB-4D58-AEA4-7CF8FF1FC276}" type="parTrans" cxnId="{72F51A20-C1EE-4E14-A2B9-891A7272B49A}">
      <dgm:prSet/>
      <dgm:spPr/>
      <dgm:t>
        <a:bodyPr/>
        <a:lstStyle/>
        <a:p>
          <a:endParaRPr lang="en-US"/>
        </a:p>
      </dgm:t>
    </dgm:pt>
    <dgm:pt modelId="{90302C12-0BF3-4289-99ED-342DBDEA4B51}" type="sibTrans" cxnId="{72F51A20-C1EE-4E14-A2B9-891A7272B49A}">
      <dgm:prSet/>
      <dgm:spPr/>
      <dgm:t>
        <a:bodyPr/>
        <a:lstStyle/>
        <a:p>
          <a:endParaRPr lang="en-US"/>
        </a:p>
      </dgm:t>
    </dgm:pt>
    <dgm:pt modelId="{634C05E6-F7F9-4244-A8BE-ED020A57A283}">
      <dgm:prSet/>
      <dgm:spPr/>
      <dgm:t>
        <a:bodyPr/>
        <a:lstStyle/>
        <a:p>
          <a:r>
            <a:rPr lang="en-US"/>
            <a:t>Satellites</a:t>
          </a:r>
        </a:p>
      </dgm:t>
    </dgm:pt>
    <dgm:pt modelId="{696EC4A4-A441-4CFE-8D0D-28864462ECF4}" type="parTrans" cxnId="{7D744059-E187-4C26-AC8A-E3CFFC8F41AF}">
      <dgm:prSet/>
      <dgm:spPr/>
      <dgm:t>
        <a:bodyPr/>
        <a:lstStyle/>
        <a:p>
          <a:endParaRPr lang="en-US"/>
        </a:p>
      </dgm:t>
    </dgm:pt>
    <dgm:pt modelId="{DDFA2DE9-9F32-47B5-93E3-F75CB24E536F}" type="sibTrans" cxnId="{7D744059-E187-4C26-AC8A-E3CFFC8F41AF}">
      <dgm:prSet/>
      <dgm:spPr/>
      <dgm:t>
        <a:bodyPr/>
        <a:lstStyle/>
        <a:p>
          <a:endParaRPr lang="en-US"/>
        </a:p>
      </dgm:t>
    </dgm:pt>
    <dgm:pt modelId="{804E058F-2050-401D-9777-9F077E82FDCB}">
      <dgm:prSet/>
      <dgm:spPr/>
      <dgm:t>
        <a:bodyPr/>
        <a:lstStyle/>
        <a:p>
          <a:r>
            <a:rPr lang="en-US"/>
            <a:t>Aerial surveys</a:t>
          </a:r>
        </a:p>
      </dgm:t>
    </dgm:pt>
    <dgm:pt modelId="{3538830B-1361-4088-9C9E-8A0BD134C1AA}" type="parTrans" cxnId="{9DA4C7AC-EF3E-4E11-BF3F-33C4952F7ED4}">
      <dgm:prSet/>
      <dgm:spPr/>
      <dgm:t>
        <a:bodyPr/>
        <a:lstStyle/>
        <a:p>
          <a:endParaRPr lang="en-US"/>
        </a:p>
      </dgm:t>
    </dgm:pt>
    <dgm:pt modelId="{59900059-42C1-4A49-B4F5-185C938C1EF2}" type="sibTrans" cxnId="{9DA4C7AC-EF3E-4E11-BF3F-33C4952F7ED4}">
      <dgm:prSet/>
      <dgm:spPr/>
      <dgm:t>
        <a:bodyPr/>
        <a:lstStyle/>
        <a:p>
          <a:endParaRPr lang="en-US"/>
        </a:p>
      </dgm:t>
    </dgm:pt>
    <dgm:pt modelId="{320351C5-F1AD-4422-9955-F94DDDED8B31}">
      <dgm:prSet/>
      <dgm:spPr/>
      <dgm:t>
        <a:bodyPr/>
        <a:lstStyle/>
        <a:p>
          <a:r>
            <a:rPr lang="en-US"/>
            <a:t>Continuous monitors</a:t>
          </a:r>
        </a:p>
      </dgm:t>
    </dgm:pt>
    <dgm:pt modelId="{0FAF3AC8-796F-4E1B-BD44-F73AF863FF80}" type="parTrans" cxnId="{C24A0E8F-3E34-4843-AD61-DE822EE8A2D5}">
      <dgm:prSet/>
      <dgm:spPr/>
      <dgm:t>
        <a:bodyPr/>
        <a:lstStyle/>
        <a:p>
          <a:endParaRPr lang="en-US"/>
        </a:p>
      </dgm:t>
    </dgm:pt>
    <dgm:pt modelId="{72268FEF-6BCA-473E-9357-BCDCB6410646}" type="sibTrans" cxnId="{C24A0E8F-3E34-4843-AD61-DE822EE8A2D5}">
      <dgm:prSet/>
      <dgm:spPr/>
      <dgm:t>
        <a:bodyPr/>
        <a:lstStyle/>
        <a:p>
          <a:endParaRPr lang="en-US"/>
        </a:p>
      </dgm:t>
    </dgm:pt>
    <dgm:pt modelId="{8DC70F55-78A5-4944-B035-BE17963D748D}">
      <dgm:prSet/>
      <dgm:spPr/>
      <dgm:t>
        <a:bodyPr/>
        <a:lstStyle/>
        <a:p>
          <a:r>
            <a:rPr lang="en-US" b="1"/>
            <a:t>Third party “Super Emitter Program”</a:t>
          </a:r>
          <a:endParaRPr lang="en-US"/>
        </a:p>
      </dgm:t>
    </dgm:pt>
    <dgm:pt modelId="{AAC70B2A-C6B2-4518-BF97-1F1BA6DB857C}" type="parTrans" cxnId="{1AC97DD3-1442-4881-A40B-04AA5B3D34DB}">
      <dgm:prSet/>
      <dgm:spPr/>
      <dgm:t>
        <a:bodyPr/>
        <a:lstStyle/>
        <a:p>
          <a:endParaRPr lang="en-US"/>
        </a:p>
      </dgm:t>
    </dgm:pt>
    <dgm:pt modelId="{462BBB24-EE46-4407-A932-3D50063B1D16}" type="sibTrans" cxnId="{1AC97DD3-1442-4881-A40B-04AA5B3D34DB}">
      <dgm:prSet/>
      <dgm:spPr/>
      <dgm:t>
        <a:bodyPr/>
        <a:lstStyle/>
        <a:p>
          <a:endParaRPr lang="en-US"/>
        </a:p>
      </dgm:t>
    </dgm:pt>
    <dgm:pt modelId="{CE7DE809-7D67-419A-A4C9-54A58AE61C11}">
      <dgm:prSet/>
      <dgm:spPr/>
      <dgm:t>
        <a:bodyPr/>
        <a:lstStyle/>
        <a:p>
          <a:r>
            <a:rPr lang="en-US"/>
            <a:t>EPA-approved third parties using EPA-approved technologies</a:t>
          </a:r>
        </a:p>
      </dgm:t>
    </dgm:pt>
    <dgm:pt modelId="{459591F9-2BD4-41A3-A0F0-D9FFAFE0BE51}" type="parTrans" cxnId="{3CCD2D5E-145A-4640-8BF8-B80C915905D5}">
      <dgm:prSet/>
      <dgm:spPr/>
      <dgm:t>
        <a:bodyPr/>
        <a:lstStyle/>
        <a:p>
          <a:endParaRPr lang="en-US"/>
        </a:p>
      </dgm:t>
    </dgm:pt>
    <dgm:pt modelId="{9A67EAC0-73A9-4B02-A6F5-558D85B3CE5F}" type="sibTrans" cxnId="{3CCD2D5E-145A-4640-8BF8-B80C915905D5}">
      <dgm:prSet/>
      <dgm:spPr/>
      <dgm:t>
        <a:bodyPr/>
        <a:lstStyle/>
        <a:p>
          <a:endParaRPr lang="en-US"/>
        </a:p>
      </dgm:t>
    </dgm:pt>
    <dgm:pt modelId="{D0982DBC-50F6-47FF-8D3A-D4FD4BEB2A5A}">
      <dgm:prSet/>
      <dgm:spPr/>
      <dgm:t>
        <a:bodyPr/>
        <a:lstStyle/>
        <a:p>
          <a:r>
            <a:rPr lang="en-US"/>
            <a:t>Notify EPA of “Super Emitter” events</a:t>
          </a:r>
        </a:p>
      </dgm:t>
    </dgm:pt>
    <dgm:pt modelId="{CC3C5BAF-651D-4612-8A46-C2DE8960D5BA}" type="parTrans" cxnId="{DED73C8F-9F53-49D2-B3A8-084FCC8973A2}">
      <dgm:prSet/>
      <dgm:spPr/>
      <dgm:t>
        <a:bodyPr/>
        <a:lstStyle/>
        <a:p>
          <a:endParaRPr lang="en-US"/>
        </a:p>
      </dgm:t>
    </dgm:pt>
    <dgm:pt modelId="{570785BF-E3EA-4A72-B796-8E1A317C30A6}" type="sibTrans" cxnId="{DED73C8F-9F53-49D2-B3A8-084FCC8973A2}">
      <dgm:prSet/>
      <dgm:spPr/>
      <dgm:t>
        <a:bodyPr/>
        <a:lstStyle/>
        <a:p>
          <a:endParaRPr lang="en-US"/>
        </a:p>
      </dgm:t>
    </dgm:pt>
    <dgm:pt modelId="{15D0DD5C-B974-4DC4-B91E-0FEF4B2F877E}" type="pres">
      <dgm:prSet presAssocID="{F3D45B8E-AADC-45A9-A233-4B881717F053}" presName="linear" presStyleCnt="0">
        <dgm:presLayoutVars>
          <dgm:animLvl val="lvl"/>
          <dgm:resizeHandles val="exact"/>
        </dgm:presLayoutVars>
      </dgm:prSet>
      <dgm:spPr/>
    </dgm:pt>
    <dgm:pt modelId="{C8DACD3D-2003-45CD-AA68-A006659DE928}" type="pres">
      <dgm:prSet presAssocID="{F743AAF5-BA3D-4CE3-89C9-04E78C68A9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960F70-1735-47DE-AD5E-7E1200B96254}" type="pres">
      <dgm:prSet presAssocID="{F743AAF5-BA3D-4CE3-89C9-04E78C68A963}" presName="childText" presStyleLbl="revTx" presStyleIdx="0" presStyleCnt="2">
        <dgm:presLayoutVars>
          <dgm:bulletEnabled val="1"/>
        </dgm:presLayoutVars>
      </dgm:prSet>
      <dgm:spPr/>
    </dgm:pt>
    <dgm:pt modelId="{082EB48E-3F46-41BC-AE86-D74650382490}" type="pres">
      <dgm:prSet presAssocID="{8DC70F55-78A5-4944-B035-BE17963D74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E388EF-F5F0-428C-9A45-D42B2EA7EA5F}" type="pres">
      <dgm:prSet presAssocID="{8DC70F55-78A5-4944-B035-BE17963D748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F51A20-C1EE-4E14-A2B9-891A7272B49A}" srcId="{F3D45B8E-AADC-45A9-A233-4B881717F053}" destId="{F743AAF5-BA3D-4CE3-89C9-04E78C68A963}" srcOrd="0" destOrd="0" parTransId="{AC4FA9C1-E4BB-4D58-AEA4-7CF8FF1FC276}" sibTransId="{90302C12-0BF3-4289-99ED-342DBDEA4B51}"/>
    <dgm:cxn modelId="{3CA98F28-17EC-41A7-B06A-0AACB017DDC7}" type="presOf" srcId="{F3D45B8E-AADC-45A9-A233-4B881717F053}" destId="{15D0DD5C-B974-4DC4-B91E-0FEF4B2F877E}" srcOrd="0" destOrd="0" presId="urn:microsoft.com/office/officeart/2005/8/layout/vList2"/>
    <dgm:cxn modelId="{3CCD2D5E-145A-4640-8BF8-B80C915905D5}" srcId="{8DC70F55-78A5-4944-B035-BE17963D748D}" destId="{CE7DE809-7D67-419A-A4C9-54A58AE61C11}" srcOrd="0" destOrd="0" parTransId="{459591F9-2BD4-41A3-A0F0-D9FFAFE0BE51}" sibTransId="{9A67EAC0-73A9-4B02-A6F5-558D85B3CE5F}"/>
    <dgm:cxn modelId="{7D744059-E187-4C26-AC8A-E3CFFC8F41AF}" srcId="{F743AAF5-BA3D-4CE3-89C9-04E78C68A963}" destId="{634C05E6-F7F9-4244-A8BE-ED020A57A283}" srcOrd="0" destOrd="0" parTransId="{696EC4A4-A441-4CFE-8D0D-28864462ECF4}" sibTransId="{DDFA2DE9-9F32-47B5-93E3-F75CB24E536F}"/>
    <dgm:cxn modelId="{78632081-60D0-4C5F-9CE7-FF23ED2646ED}" type="presOf" srcId="{F743AAF5-BA3D-4CE3-89C9-04E78C68A963}" destId="{C8DACD3D-2003-45CD-AA68-A006659DE928}" srcOrd="0" destOrd="0" presId="urn:microsoft.com/office/officeart/2005/8/layout/vList2"/>
    <dgm:cxn modelId="{41C6478D-F5B1-4225-A6B9-0E48F9766CD3}" type="presOf" srcId="{8DC70F55-78A5-4944-B035-BE17963D748D}" destId="{082EB48E-3F46-41BC-AE86-D74650382490}" srcOrd="0" destOrd="0" presId="urn:microsoft.com/office/officeart/2005/8/layout/vList2"/>
    <dgm:cxn modelId="{C24A0E8F-3E34-4843-AD61-DE822EE8A2D5}" srcId="{F743AAF5-BA3D-4CE3-89C9-04E78C68A963}" destId="{320351C5-F1AD-4422-9955-F94DDDED8B31}" srcOrd="2" destOrd="0" parTransId="{0FAF3AC8-796F-4E1B-BD44-F73AF863FF80}" sibTransId="{72268FEF-6BCA-473E-9357-BCDCB6410646}"/>
    <dgm:cxn modelId="{DED73C8F-9F53-49D2-B3A8-084FCC8973A2}" srcId="{8DC70F55-78A5-4944-B035-BE17963D748D}" destId="{D0982DBC-50F6-47FF-8D3A-D4FD4BEB2A5A}" srcOrd="1" destOrd="0" parTransId="{CC3C5BAF-651D-4612-8A46-C2DE8960D5BA}" sibTransId="{570785BF-E3EA-4A72-B796-8E1A317C30A6}"/>
    <dgm:cxn modelId="{9DA4C7AC-EF3E-4E11-BF3F-33C4952F7ED4}" srcId="{F743AAF5-BA3D-4CE3-89C9-04E78C68A963}" destId="{804E058F-2050-401D-9777-9F077E82FDCB}" srcOrd="1" destOrd="0" parTransId="{3538830B-1361-4088-9C9E-8A0BD134C1AA}" sibTransId="{59900059-42C1-4A49-B4F5-185C938C1EF2}"/>
    <dgm:cxn modelId="{63706AC1-906E-4A31-BA5B-4D338C72727A}" type="presOf" srcId="{CE7DE809-7D67-419A-A4C9-54A58AE61C11}" destId="{DBE388EF-F5F0-428C-9A45-D42B2EA7EA5F}" srcOrd="0" destOrd="0" presId="urn:microsoft.com/office/officeart/2005/8/layout/vList2"/>
    <dgm:cxn modelId="{FCAC52CF-60B9-4DC1-9367-2E93474D8A7E}" type="presOf" srcId="{D0982DBC-50F6-47FF-8D3A-D4FD4BEB2A5A}" destId="{DBE388EF-F5F0-428C-9A45-D42B2EA7EA5F}" srcOrd="0" destOrd="1" presId="urn:microsoft.com/office/officeart/2005/8/layout/vList2"/>
    <dgm:cxn modelId="{1AC97DD3-1442-4881-A40B-04AA5B3D34DB}" srcId="{F3D45B8E-AADC-45A9-A233-4B881717F053}" destId="{8DC70F55-78A5-4944-B035-BE17963D748D}" srcOrd="1" destOrd="0" parTransId="{AAC70B2A-C6B2-4518-BF97-1F1BA6DB857C}" sibTransId="{462BBB24-EE46-4407-A932-3D50063B1D16}"/>
    <dgm:cxn modelId="{327FA1D9-EE93-47A7-AD39-A13F425CB799}" type="presOf" srcId="{634C05E6-F7F9-4244-A8BE-ED020A57A283}" destId="{96960F70-1735-47DE-AD5E-7E1200B96254}" srcOrd="0" destOrd="0" presId="urn:microsoft.com/office/officeart/2005/8/layout/vList2"/>
    <dgm:cxn modelId="{2C14D1E3-9709-428F-8C8A-F855D7C5E8A5}" type="presOf" srcId="{320351C5-F1AD-4422-9955-F94DDDED8B31}" destId="{96960F70-1735-47DE-AD5E-7E1200B96254}" srcOrd="0" destOrd="2" presId="urn:microsoft.com/office/officeart/2005/8/layout/vList2"/>
    <dgm:cxn modelId="{615D1CE9-3FFC-4467-A9FD-54A3B7C481BA}" type="presOf" srcId="{804E058F-2050-401D-9777-9F077E82FDCB}" destId="{96960F70-1735-47DE-AD5E-7E1200B96254}" srcOrd="0" destOrd="1" presId="urn:microsoft.com/office/officeart/2005/8/layout/vList2"/>
    <dgm:cxn modelId="{AC19D10A-1D20-432F-9661-E97A040680A8}" type="presParOf" srcId="{15D0DD5C-B974-4DC4-B91E-0FEF4B2F877E}" destId="{C8DACD3D-2003-45CD-AA68-A006659DE928}" srcOrd="0" destOrd="0" presId="urn:microsoft.com/office/officeart/2005/8/layout/vList2"/>
    <dgm:cxn modelId="{FC9DB965-6F7A-4EA4-865D-CD0CB5C721F6}" type="presParOf" srcId="{15D0DD5C-B974-4DC4-B91E-0FEF4B2F877E}" destId="{96960F70-1735-47DE-AD5E-7E1200B96254}" srcOrd="1" destOrd="0" presId="urn:microsoft.com/office/officeart/2005/8/layout/vList2"/>
    <dgm:cxn modelId="{1519BFD8-7546-408C-8E58-309798B0AB9C}" type="presParOf" srcId="{15D0DD5C-B974-4DC4-B91E-0FEF4B2F877E}" destId="{082EB48E-3F46-41BC-AE86-D74650382490}" srcOrd="2" destOrd="0" presId="urn:microsoft.com/office/officeart/2005/8/layout/vList2"/>
    <dgm:cxn modelId="{13CA118F-7CCE-45D2-89EA-FDC8059C3F8A}" type="presParOf" srcId="{15D0DD5C-B974-4DC4-B91E-0FEF4B2F877E}" destId="{DBE388EF-F5F0-428C-9A45-D42B2EA7EA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4E227-860B-4D35-BD86-8E79017DC2A7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BEC357A-9998-4C2C-A963-3B76719A9ECF}">
      <dgm:prSet/>
      <dgm:spPr/>
      <dgm:t>
        <a:bodyPr/>
        <a:lstStyle/>
        <a:p>
          <a:r>
            <a:rPr lang="en-US" b="1"/>
            <a:t>Affected facilities</a:t>
          </a:r>
          <a:endParaRPr lang="en-US"/>
        </a:p>
      </dgm:t>
    </dgm:pt>
    <dgm:pt modelId="{DB49EC29-323C-4AD6-8AD6-DC50660AC922}" type="parTrans" cxnId="{0DCD13B3-A540-4231-8C8B-8E854CFC90F1}">
      <dgm:prSet/>
      <dgm:spPr/>
      <dgm:t>
        <a:bodyPr/>
        <a:lstStyle/>
        <a:p>
          <a:endParaRPr lang="en-US"/>
        </a:p>
      </dgm:t>
    </dgm:pt>
    <dgm:pt modelId="{BE26991F-6B1A-42B0-B0F5-E5FB411DAA6E}" type="sibTrans" cxnId="{0DCD13B3-A540-4231-8C8B-8E854CFC90F1}">
      <dgm:prSet/>
      <dgm:spPr/>
      <dgm:t>
        <a:bodyPr/>
        <a:lstStyle/>
        <a:p>
          <a:endParaRPr lang="en-US"/>
        </a:p>
      </dgm:t>
    </dgm:pt>
    <dgm:pt modelId="{1475C4A7-3E4A-443D-8207-68EC83AF801F}">
      <dgm:prSet/>
      <dgm:spPr/>
      <dgm:t>
        <a:bodyPr/>
        <a:lstStyle/>
        <a:p>
          <a:r>
            <a:rPr lang="en-US"/>
            <a:t>Reporting in Subpart W of Greenhouse Gas Reporting Program</a:t>
          </a:r>
        </a:p>
      </dgm:t>
    </dgm:pt>
    <dgm:pt modelId="{62713586-E8EA-4A92-A221-339CB0102F03}" type="parTrans" cxnId="{8B8ABAAB-8E90-45F5-856E-8C3965B4908D}">
      <dgm:prSet/>
      <dgm:spPr/>
      <dgm:t>
        <a:bodyPr/>
        <a:lstStyle/>
        <a:p>
          <a:endParaRPr lang="en-US"/>
        </a:p>
      </dgm:t>
    </dgm:pt>
    <dgm:pt modelId="{E966DBFD-FE32-423A-9469-0AA9A97BA34E}" type="sibTrans" cxnId="{8B8ABAAB-8E90-45F5-856E-8C3965B4908D}">
      <dgm:prSet/>
      <dgm:spPr/>
      <dgm:t>
        <a:bodyPr/>
        <a:lstStyle/>
        <a:p>
          <a:endParaRPr lang="en-US"/>
        </a:p>
      </dgm:t>
    </dgm:pt>
    <dgm:pt modelId="{0B9EE582-2E25-43E9-9545-F85F1FC066D0}">
      <dgm:prSet/>
      <dgm:spPr/>
      <dgm:t>
        <a:bodyPr/>
        <a:lstStyle/>
        <a:p>
          <a:r>
            <a:rPr lang="en-US" b="0"/>
            <a:t>T&amp;S Segment</a:t>
          </a:r>
          <a:endParaRPr lang="en-US"/>
        </a:p>
      </dgm:t>
    </dgm:pt>
    <dgm:pt modelId="{0CE6AA3C-F47A-4576-B8F4-2A25608754A2}" type="parTrans" cxnId="{B8DCD7AA-E78B-4C38-8AAF-8074638A1DC4}">
      <dgm:prSet/>
      <dgm:spPr/>
      <dgm:t>
        <a:bodyPr/>
        <a:lstStyle/>
        <a:p>
          <a:endParaRPr lang="en-US"/>
        </a:p>
      </dgm:t>
    </dgm:pt>
    <dgm:pt modelId="{C2050873-105E-42BB-94C0-467CC5480F7E}" type="sibTrans" cxnId="{B8DCD7AA-E78B-4C38-8AAF-8074638A1DC4}">
      <dgm:prSet/>
      <dgm:spPr/>
      <dgm:t>
        <a:bodyPr/>
        <a:lstStyle/>
        <a:p>
          <a:endParaRPr lang="en-US"/>
        </a:p>
      </dgm:t>
    </dgm:pt>
    <dgm:pt modelId="{A08A9437-45F7-4720-8642-6F2BFB09ADC3}">
      <dgm:prSet/>
      <dgm:spPr/>
      <dgm:t>
        <a:bodyPr/>
        <a:lstStyle/>
        <a:p>
          <a:r>
            <a:rPr lang="en-US"/>
            <a:t>Emit &gt; 25,000 metric tons of CO</a:t>
          </a:r>
          <a:r>
            <a:rPr lang="en-US" baseline="-25000"/>
            <a:t>2</a:t>
          </a:r>
          <a:r>
            <a:rPr lang="en-US"/>
            <a:t> equivalent/yr</a:t>
          </a:r>
        </a:p>
      </dgm:t>
    </dgm:pt>
    <dgm:pt modelId="{CC65DC07-DBCC-4DF3-89CB-63F5AE27461D}" type="parTrans" cxnId="{181C5D6A-68C3-40FA-954A-899C93FF2E79}">
      <dgm:prSet/>
      <dgm:spPr/>
      <dgm:t>
        <a:bodyPr/>
        <a:lstStyle/>
        <a:p>
          <a:endParaRPr lang="en-US"/>
        </a:p>
      </dgm:t>
    </dgm:pt>
    <dgm:pt modelId="{141FB8F2-E06B-48E3-9D6B-7C8944193146}" type="sibTrans" cxnId="{181C5D6A-68C3-40FA-954A-899C93FF2E79}">
      <dgm:prSet/>
      <dgm:spPr/>
      <dgm:t>
        <a:bodyPr/>
        <a:lstStyle/>
        <a:p>
          <a:endParaRPr lang="en-US"/>
        </a:p>
      </dgm:t>
    </dgm:pt>
    <dgm:pt modelId="{AE91DB05-ADB9-43DD-BA09-5E3D99FC47AE}">
      <dgm:prSet/>
      <dgm:spPr/>
      <dgm:t>
        <a:bodyPr/>
        <a:lstStyle/>
        <a:p>
          <a:r>
            <a:rPr lang="en-US" b="1"/>
            <a:t>Calculation of charge</a:t>
          </a:r>
          <a:endParaRPr lang="en-US"/>
        </a:p>
      </dgm:t>
    </dgm:pt>
    <dgm:pt modelId="{910E6CEE-407C-4424-B9E1-B4F3239A4219}" type="parTrans" cxnId="{AE040E2A-CB27-46ED-BC6E-2B65C0E9546F}">
      <dgm:prSet/>
      <dgm:spPr/>
      <dgm:t>
        <a:bodyPr/>
        <a:lstStyle/>
        <a:p>
          <a:endParaRPr lang="en-US"/>
        </a:p>
      </dgm:t>
    </dgm:pt>
    <dgm:pt modelId="{387B24EB-8430-4CDA-B6C3-EE91E023106C}" type="sibTrans" cxnId="{AE040E2A-CB27-46ED-BC6E-2B65C0E9546F}">
      <dgm:prSet/>
      <dgm:spPr/>
      <dgm:t>
        <a:bodyPr/>
        <a:lstStyle/>
        <a:p>
          <a:endParaRPr lang="en-US"/>
        </a:p>
      </dgm:t>
    </dgm:pt>
    <dgm:pt modelId="{3E0FF01A-6B85-4888-9E3B-3DE57244EE57}">
      <dgm:prSet/>
      <dgm:spPr/>
      <dgm:t>
        <a:bodyPr/>
        <a:lstStyle/>
        <a:p>
          <a:r>
            <a:rPr lang="en-US" dirty="0"/>
            <a:t>For T&amp;S facilities, charge applies to all reported tons of methane emissions in excess of 0.11% of gas sent to sale from or through facility</a:t>
          </a:r>
        </a:p>
      </dgm:t>
    </dgm:pt>
    <dgm:pt modelId="{008DF9EB-F848-449D-B4AF-7A29031D63D1}" type="parTrans" cxnId="{7A26D675-8299-4CFF-A05A-C6847F9FFD45}">
      <dgm:prSet/>
      <dgm:spPr/>
      <dgm:t>
        <a:bodyPr/>
        <a:lstStyle/>
        <a:p>
          <a:endParaRPr lang="en-US"/>
        </a:p>
      </dgm:t>
    </dgm:pt>
    <dgm:pt modelId="{277F983A-1253-40F2-8BFD-A40EDE144A7E}" type="sibTrans" cxnId="{7A26D675-8299-4CFF-A05A-C6847F9FFD45}">
      <dgm:prSet/>
      <dgm:spPr/>
      <dgm:t>
        <a:bodyPr/>
        <a:lstStyle/>
        <a:p>
          <a:endParaRPr lang="en-US"/>
        </a:p>
      </dgm:t>
    </dgm:pt>
    <dgm:pt modelId="{8908765B-A321-4294-A490-E840CC491DFE}">
      <dgm:prSet/>
      <dgm:spPr/>
      <dgm:t>
        <a:bodyPr/>
        <a:lstStyle/>
        <a:p>
          <a:r>
            <a:rPr lang="en-US"/>
            <a:t>$900/t in 2024 / $1200/t in 2025 / $1500/t in 2026 and thereafter  </a:t>
          </a:r>
        </a:p>
      </dgm:t>
    </dgm:pt>
    <dgm:pt modelId="{D4551AC8-5F53-4A9F-A2A8-623067B1A88C}" type="parTrans" cxnId="{52E9626B-703D-4127-9A6D-BBB5137D441D}">
      <dgm:prSet/>
      <dgm:spPr/>
      <dgm:t>
        <a:bodyPr/>
        <a:lstStyle/>
        <a:p>
          <a:endParaRPr lang="en-US"/>
        </a:p>
      </dgm:t>
    </dgm:pt>
    <dgm:pt modelId="{D7CE916A-0226-4DAC-A5B7-1D830E1E459E}" type="sibTrans" cxnId="{52E9626B-703D-4127-9A6D-BBB5137D441D}">
      <dgm:prSet/>
      <dgm:spPr/>
      <dgm:t>
        <a:bodyPr/>
        <a:lstStyle/>
        <a:p>
          <a:endParaRPr lang="en-US"/>
        </a:p>
      </dgm:t>
    </dgm:pt>
    <dgm:pt modelId="{5DCE6E37-C162-4A79-A2D1-7A46912FEA10}">
      <dgm:prSet/>
      <dgm:spPr/>
      <dgm:t>
        <a:bodyPr/>
        <a:lstStyle/>
        <a:p>
          <a:r>
            <a:rPr lang="en-US" b="1"/>
            <a:t>Netting</a:t>
          </a:r>
          <a:endParaRPr lang="en-US"/>
        </a:p>
      </dgm:t>
    </dgm:pt>
    <dgm:pt modelId="{2678881F-11E1-41AF-ADE4-973BFCD016A3}" type="parTrans" cxnId="{87B30477-4F55-4498-A93D-E2A2B0C1D4F5}">
      <dgm:prSet/>
      <dgm:spPr/>
      <dgm:t>
        <a:bodyPr/>
        <a:lstStyle/>
        <a:p>
          <a:endParaRPr lang="en-US"/>
        </a:p>
      </dgm:t>
    </dgm:pt>
    <dgm:pt modelId="{76F8F309-5143-4DDE-82A0-4D835D9CE7A9}" type="sibTrans" cxnId="{87B30477-4F55-4498-A93D-E2A2B0C1D4F5}">
      <dgm:prSet/>
      <dgm:spPr/>
      <dgm:t>
        <a:bodyPr/>
        <a:lstStyle/>
        <a:p>
          <a:endParaRPr lang="en-US"/>
        </a:p>
      </dgm:t>
    </dgm:pt>
    <dgm:pt modelId="{EC97435C-5E3E-419D-9D2C-009DCF9DDFCD}">
      <dgm:prSet/>
      <dgm:spPr/>
      <dgm:t>
        <a:bodyPr/>
        <a:lstStyle/>
        <a:p>
          <a:r>
            <a:rPr lang="en-US"/>
            <a:t>An owner of multiple facilities may offset higher-emitting applicable facilities with lower</a:t>
          </a:r>
        </a:p>
      </dgm:t>
    </dgm:pt>
    <dgm:pt modelId="{D42FAED9-ED59-4768-B005-3453F0DF1574}" type="parTrans" cxnId="{937996DF-1674-45DB-8F3A-E36D4031FD71}">
      <dgm:prSet/>
      <dgm:spPr/>
      <dgm:t>
        <a:bodyPr/>
        <a:lstStyle/>
        <a:p>
          <a:endParaRPr lang="en-US"/>
        </a:p>
      </dgm:t>
    </dgm:pt>
    <dgm:pt modelId="{6A963CFC-A081-4D65-AD83-09E9B0975E9C}" type="sibTrans" cxnId="{937996DF-1674-45DB-8F3A-E36D4031FD71}">
      <dgm:prSet/>
      <dgm:spPr/>
      <dgm:t>
        <a:bodyPr/>
        <a:lstStyle/>
        <a:p>
          <a:endParaRPr lang="en-US"/>
        </a:p>
      </dgm:t>
    </dgm:pt>
    <dgm:pt modelId="{F8327D40-A060-4E15-97A6-31F66CE69DC3}" type="pres">
      <dgm:prSet presAssocID="{1F54E227-860B-4D35-BD86-8E79017DC2A7}" presName="linearFlow" presStyleCnt="0">
        <dgm:presLayoutVars>
          <dgm:dir/>
          <dgm:animLvl val="lvl"/>
          <dgm:resizeHandles val="exact"/>
        </dgm:presLayoutVars>
      </dgm:prSet>
      <dgm:spPr/>
    </dgm:pt>
    <dgm:pt modelId="{B4718965-5607-484E-9174-EC22B693EF15}" type="pres">
      <dgm:prSet presAssocID="{5BEC357A-9998-4C2C-A963-3B76719A9ECF}" presName="composite" presStyleCnt="0"/>
      <dgm:spPr/>
    </dgm:pt>
    <dgm:pt modelId="{A5EB8BEE-17C5-4E90-9297-911A19BFF619}" type="pres">
      <dgm:prSet presAssocID="{5BEC357A-9998-4C2C-A963-3B76719A9EC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0C8BF01-2EF1-42D1-AFEB-7DFC5C595694}" type="pres">
      <dgm:prSet presAssocID="{5BEC357A-9998-4C2C-A963-3B76719A9ECF}" presName="descendantText" presStyleLbl="alignAcc1" presStyleIdx="0" presStyleCnt="3">
        <dgm:presLayoutVars>
          <dgm:bulletEnabled val="1"/>
        </dgm:presLayoutVars>
      </dgm:prSet>
      <dgm:spPr/>
    </dgm:pt>
    <dgm:pt modelId="{42CBEA26-25B4-46C4-8D32-145A3EEA9A03}" type="pres">
      <dgm:prSet presAssocID="{BE26991F-6B1A-42B0-B0F5-E5FB411DAA6E}" presName="sp" presStyleCnt="0"/>
      <dgm:spPr/>
    </dgm:pt>
    <dgm:pt modelId="{3C089D3C-7271-46E1-B162-13098E065B34}" type="pres">
      <dgm:prSet presAssocID="{AE91DB05-ADB9-43DD-BA09-5E3D99FC47AE}" presName="composite" presStyleCnt="0"/>
      <dgm:spPr/>
    </dgm:pt>
    <dgm:pt modelId="{4A2B5660-68F8-4CA4-B81E-7323F21A782B}" type="pres">
      <dgm:prSet presAssocID="{AE91DB05-ADB9-43DD-BA09-5E3D99FC47A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E45E7C3-CBDA-4B6A-AA19-1618F9A430E0}" type="pres">
      <dgm:prSet presAssocID="{AE91DB05-ADB9-43DD-BA09-5E3D99FC47AE}" presName="descendantText" presStyleLbl="alignAcc1" presStyleIdx="1" presStyleCnt="3">
        <dgm:presLayoutVars>
          <dgm:bulletEnabled val="1"/>
        </dgm:presLayoutVars>
      </dgm:prSet>
      <dgm:spPr/>
    </dgm:pt>
    <dgm:pt modelId="{3A3796EB-3A1B-42F2-A54F-B64011D72363}" type="pres">
      <dgm:prSet presAssocID="{387B24EB-8430-4CDA-B6C3-EE91E023106C}" presName="sp" presStyleCnt="0"/>
      <dgm:spPr/>
    </dgm:pt>
    <dgm:pt modelId="{94BFB040-FC5C-4C68-8C98-F56059F748F5}" type="pres">
      <dgm:prSet presAssocID="{5DCE6E37-C162-4A79-A2D1-7A46912FEA10}" presName="composite" presStyleCnt="0"/>
      <dgm:spPr/>
    </dgm:pt>
    <dgm:pt modelId="{FB952245-0895-4BA1-82FE-E14B933A7FFA}" type="pres">
      <dgm:prSet presAssocID="{5DCE6E37-C162-4A79-A2D1-7A46912FEA1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0F8632B-29BD-4147-89DA-B466A8ED5350}" type="pres">
      <dgm:prSet presAssocID="{5DCE6E37-C162-4A79-A2D1-7A46912FEA1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040E2A-CB27-46ED-BC6E-2B65C0E9546F}" srcId="{1F54E227-860B-4D35-BD86-8E79017DC2A7}" destId="{AE91DB05-ADB9-43DD-BA09-5E3D99FC47AE}" srcOrd="1" destOrd="0" parTransId="{910E6CEE-407C-4424-B9E1-B4F3239A4219}" sibTransId="{387B24EB-8430-4CDA-B6C3-EE91E023106C}"/>
    <dgm:cxn modelId="{F4726F3F-F71B-4E13-B970-4DFA69375B52}" type="presOf" srcId="{A08A9437-45F7-4720-8642-6F2BFB09ADC3}" destId="{10C8BF01-2EF1-42D1-AFEB-7DFC5C595694}" srcOrd="0" destOrd="2" presId="urn:microsoft.com/office/officeart/2005/8/layout/chevron2"/>
    <dgm:cxn modelId="{181C5D6A-68C3-40FA-954A-899C93FF2E79}" srcId="{5BEC357A-9998-4C2C-A963-3B76719A9ECF}" destId="{A08A9437-45F7-4720-8642-6F2BFB09ADC3}" srcOrd="1" destOrd="0" parTransId="{CC65DC07-DBCC-4DF3-89CB-63F5AE27461D}" sibTransId="{141FB8F2-E06B-48E3-9D6B-7C8944193146}"/>
    <dgm:cxn modelId="{52E9626B-703D-4127-9A6D-BBB5137D441D}" srcId="{AE91DB05-ADB9-43DD-BA09-5E3D99FC47AE}" destId="{8908765B-A321-4294-A490-E840CC491DFE}" srcOrd="1" destOrd="0" parTransId="{D4551AC8-5F53-4A9F-A2A8-623067B1A88C}" sibTransId="{D7CE916A-0226-4DAC-A5B7-1D830E1E459E}"/>
    <dgm:cxn modelId="{0517E071-AB4F-42E7-A037-F6ACC54D62DE}" type="presOf" srcId="{EC97435C-5E3E-419D-9D2C-009DCF9DDFCD}" destId="{50F8632B-29BD-4147-89DA-B466A8ED5350}" srcOrd="0" destOrd="0" presId="urn:microsoft.com/office/officeart/2005/8/layout/chevron2"/>
    <dgm:cxn modelId="{7A26D675-8299-4CFF-A05A-C6847F9FFD45}" srcId="{AE91DB05-ADB9-43DD-BA09-5E3D99FC47AE}" destId="{3E0FF01A-6B85-4888-9E3B-3DE57244EE57}" srcOrd="0" destOrd="0" parTransId="{008DF9EB-F848-449D-B4AF-7A29031D63D1}" sibTransId="{277F983A-1253-40F2-8BFD-A40EDE144A7E}"/>
    <dgm:cxn modelId="{3C1DD876-EFD9-4180-B91C-F86903DDC5AC}" type="presOf" srcId="{0B9EE582-2E25-43E9-9545-F85F1FC066D0}" destId="{10C8BF01-2EF1-42D1-AFEB-7DFC5C595694}" srcOrd="0" destOrd="1" presId="urn:microsoft.com/office/officeart/2005/8/layout/chevron2"/>
    <dgm:cxn modelId="{87B30477-4F55-4498-A93D-E2A2B0C1D4F5}" srcId="{1F54E227-860B-4D35-BD86-8E79017DC2A7}" destId="{5DCE6E37-C162-4A79-A2D1-7A46912FEA10}" srcOrd="2" destOrd="0" parTransId="{2678881F-11E1-41AF-ADE4-973BFCD016A3}" sibTransId="{76F8F309-5143-4DDE-82A0-4D835D9CE7A9}"/>
    <dgm:cxn modelId="{7915C679-9E44-47D3-BFBB-BAD52906BF5A}" type="presOf" srcId="{8908765B-A321-4294-A490-E840CC491DFE}" destId="{2E45E7C3-CBDA-4B6A-AA19-1618F9A430E0}" srcOrd="0" destOrd="1" presId="urn:microsoft.com/office/officeart/2005/8/layout/chevron2"/>
    <dgm:cxn modelId="{9625B982-8CD6-402A-BA85-A921211C1983}" type="presOf" srcId="{1475C4A7-3E4A-443D-8207-68EC83AF801F}" destId="{10C8BF01-2EF1-42D1-AFEB-7DFC5C595694}" srcOrd="0" destOrd="0" presId="urn:microsoft.com/office/officeart/2005/8/layout/chevron2"/>
    <dgm:cxn modelId="{A0034394-4E72-44CB-B6F9-16E2218FDCBA}" type="presOf" srcId="{1F54E227-860B-4D35-BD86-8E79017DC2A7}" destId="{F8327D40-A060-4E15-97A6-31F66CE69DC3}" srcOrd="0" destOrd="0" presId="urn:microsoft.com/office/officeart/2005/8/layout/chevron2"/>
    <dgm:cxn modelId="{155B7F9E-5288-459A-9E1E-B4CB844FA0CC}" type="presOf" srcId="{3E0FF01A-6B85-4888-9E3B-3DE57244EE57}" destId="{2E45E7C3-CBDA-4B6A-AA19-1618F9A430E0}" srcOrd="0" destOrd="0" presId="urn:microsoft.com/office/officeart/2005/8/layout/chevron2"/>
    <dgm:cxn modelId="{AF26B6A2-8ADE-48C6-86EA-555164B6E126}" type="presOf" srcId="{5BEC357A-9998-4C2C-A963-3B76719A9ECF}" destId="{A5EB8BEE-17C5-4E90-9297-911A19BFF619}" srcOrd="0" destOrd="0" presId="urn:microsoft.com/office/officeart/2005/8/layout/chevron2"/>
    <dgm:cxn modelId="{A51200A6-6FAF-4ACB-B10E-F8459D5868DE}" type="presOf" srcId="{5DCE6E37-C162-4A79-A2D1-7A46912FEA10}" destId="{FB952245-0895-4BA1-82FE-E14B933A7FFA}" srcOrd="0" destOrd="0" presId="urn:microsoft.com/office/officeart/2005/8/layout/chevron2"/>
    <dgm:cxn modelId="{B8DCD7AA-E78B-4C38-8AAF-8074638A1DC4}" srcId="{1475C4A7-3E4A-443D-8207-68EC83AF801F}" destId="{0B9EE582-2E25-43E9-9545-F85F1FC066D0}" srcOrd="0" destOrd="0" parTransId="{0CE6AA3C-F47A-4576-B8F4-2A25608754A2}" sibTransId="{C2050873-105E-42BB-94C0-467CC5480F7E}"/>
    <dgm:cxn modelId="{8B8ABAAB-8E90-45F5-856E-8C3965B4908D}" srcId="{5BEC357A-9998-4C2C-A963-3B76719A9ECF}" destId="{1475C4A7-3E4A-443D-8207-68EC83AF801F}" srcOrd="0" destOrd="0" parTransId="{62713586-E8EA-4A92-A221-339CB0102F03}" sibTransId="{E966DBFD-FE32-423A-9469-0AA9A97BA34E}"/>
    <dgm:cxn modelId="{0DCD13B3-A540-4231-8C8B-8E854CFC90F1}" srcId="{1F54E227-860B-4D35-BD86-8E79017DC2A7}" destId="{5BEC357A-9998-4C2C-A963-3B76719A9ECF}" srcOrd="0" destOrd="0" parTransId="{DB49EC29-323C-4AD6-8AD6-DC50660AC922}" sibTransId="{BE26991F-6B1A-42B0-B0F5-E5FB411DAA6E}"/>
    <dgm:cxn modelId="{CAEFA0DD-59E8-42DA-AF17-97FA4AE75E98}" type="presOf" srcId="{AE91DB05-ADB9-43DD-BA09-5E3D99FC47AE}" destId="{4A2B5660-68F8-4CA4-B81E-7323F21A782B}" srcOrd="0" destOrd="0" presId="urn:microsoft.com/office/officeart/2005/8/layout/chevron2"/>
    <dgm:cxn modelId="{937996DF-1674-45DB-8F3A-E36D4031FD71}" srcId="{5DCE6E37-C162-4A79-A2D1-7A46912FEA10}" destId="{EC97435C-5E3E-419D-9D2C-009DCF9DDFCD}" srcOrd="0" destOrd="0" parTransId="{D42FAED9-ED59-4768-B005-3453F0DF1574}" sibTransId="{6A963CFC-A081-4D65-AD83-09E9B0975E9C}"/>
    <dgm:cxn modelId="{03709638-BD09-4889-AC89-3DE2479956FA}" type="presParOf" srcId="{F8327D40-A060-4E15-97A6-31F66CE69DC3}" destId="{B4718965-5607-484E-9174-EC22B693EF15}" srcOrd="0" destOrd="0" presId="urn:microsoft.com/office/officeart/2005/8/layout/chevron2"/>
    <dgm:cxn modelId="{774764B9-6D16-4A4A-A8B2-D17F74B7919E}" type="presParOf" srcId="{B4718965-5607-484E-9174-EC22B693EF15}" destId="{A5EB8BEE-17C5-4E90-9297-911A19BFF619}" srcOrd="0" destOrd="0" presId="urn:microsoft.com/office/officeart/2005/8/layout/chevron2"/>
    <dgm:cxn modelId="{D32248FD-E33A-4062-A92D-6DA210833C94}" type="presParOf" srcId="{B4718965-5607-484E-9174-EC22B693EF15}" destId="{10C8BF01-2EF1-42D1-AFEB-7DFC5C595694}" srcOrd="1" destOrd="0" presId="urn:microsoft.com/office/officeart/2005/8/layout/chevron2"/>
    <dgm:cxn modelId="{5D57F747-1346-463D-96F5-BC69D64EA894}" type="presParOf" srcId="{F8327D40-A060-4E15-97A6-31F66CE69DC3}" destId="{42CBEA26-25B4-46C4-8D32-145A3EEA9A03}" srcOrd="1" destOrd="0" presId="urn:microsoft.com/office/officeart/2005/8/layout/chevron2"/>
    <dgm:cxn modelId="{805A1E2E-7236-4547-B9D8-2533A35F7B80}" type="presParOf" srcId="{F8327D40-A060-4E15-97A6-31F66CE69DC3}" destId="{3C089D3C-7271-46E1-B162-13098E065B34}" srcOrd="2" destOrd="0" presId="urn:microsoft.com/office/officeart/2005/8/layout/chevron2"/>
    <dgm:cxn modelId="{A74805DE-AB03-4FE1-B03E-B9A653D8F4F0}" type="presParOf" srcId="{3C089D3C-7271-46E1-B162-13098E065B34}" destId="{4A2B5660-68F8-4CA4-B81E-7323F21A782B}" srcOrd="0" destOrd="0" presId="urn:microsoft.com/office/officeart/2005/8/layout/chevron2"/>
    <dgm:cxn modelId="{74DAAC3F-9243-431C-AF5E-239DA428A23C}" type="presParOf" srcId="{3C089D3C-7271-46E1-B162-13098E065B34}" destId="{2E45E7C3-CBDA-4B6A-AA19-1618F9A430E0}" srcOrd="1" destOrd="0" presId="urn:microsoft.com/office/officeart/2005/8/layout/chevron2"/>
    <dgm:cxn modelId="{F185C6CB-0509-4121-93D3-EFEF2B8D8AB3}" type="presParOf" srcId="{F8327D40-A060-4E15-97A6-31F66CE69DC3}" destId="{3A3796EB-3A1B-42F2-A54F-B64011D72363}" srcOrd="3" destOrd="0" presId="urn:microsoft.com/office/officeart/2005/8/layout/chevron2"/>
    <dgm:cxn modelId="{6498B369-294A-4EB3-846C-5CD7FF4E8752}" type="presParOf" srcId="{F8327D40-A060-4E15-97A6-31F66CE69DC3}" destId="{94BFB040-FC5C-4C68-8C98-F56059F748F5}" srcOrd="4" destOrd="0" presId="urn:microsoft.com/office/officeart/2005/8/layout/chevron2"/>
    <dgm:cxn modelId="{A2D779FD-32DD-4C6D-A8C0-C6ADF057252F}" type="presParOf" srcId="{94BFB040-FC5C-4C68-8C98-F56059F748F5}" destId="{FB952245-0895-4BA1-82FE-E14B933A7FFA}" srcOrd="0" destOrd="0" presId="urn:microsoft.com/office/officeart/2005/8/layout/chevron2"/>
    <dgm:cxn modelId="{D3DB0D7A-D2BA-44D8-89B6-DE411E35BFFB}" type="presParOf" srcId="{94BFB040-FC5C-4C68-8C98-F56059F748F5}" destId="{50F8632B-29BD-4147-89DA-B466A8ED53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7A96A-6E98-4CB6-8B58-4CAFE8EB8A0C}">
      <dsp:nvSpPr>
        <dsp:cNvPr id="0" name=""/>
        <dsp:cNvSpPr/>
      </dsp:nvSpPr>
      <dsp:spPr>
        <a:xfrm>
          <a:off x="0" y="79844"/>
          <a:ext cx="10515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May 1, 2026 compliance deadline for NOx standards</a:t>
          </a:r>
          <a:endParaRPr lang="en-US" sz="3100" kern="1200"/>
        </a:p>
      </dsp:txBody>
      <dsp:txXfrm>
        <a:off x="36296" y="116140"/>
        <a:ext cx="10443008" cy="670943"/>
      </dsp:txXfrm>
    </dsp:sp>
    <dsp:sp modelId="{16E92D87-D193-415B-BE38-2DA0C43697B6}">
      <dsp:nvSpPr>
        <dsp:cNvPr id="0" name=""/>
        <dsp:cNvSpPr/>
      </dsp:nvSpPr>
      <dsp:spPr>
        <a:xfrm>
          <a:off x="0" y="912659"/>
          <a:ext cx="10515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Requires retrofits to </a:t>
          </a:r>
          <a:r>
            <a:rPr lang="en-US" sz="3100" b="1" kern="1200"/>
            <a:t>gas-fired reciprocating engines </a:t>
          </a:r>
          <a:r>
            <a:rPr lang="en-US" sz="3100" b="1" kern="1200" dirty="0"/>
            <a:t>≥ 1000 hp</a:t>
          </a:r>
          <a:endParaRPr lang="en-US" sz="3100" kern="1200" dirty="0"/>
        </a:p>
      </dsp:txBody>
      <dsp:txXfrm>
        <a:off x="36296" y="948955"/>
        <a:ext cx="10443008" cy="670943"/>
      </dsp:txXfrm>
    </dsp:sp>
    <dsp:sp modelId="{A0F99306-0130-4706-864B-A9C04F4D35B5}">
      <dsp:nvSpPr>
        <dsp:cNvPr id="0" name=""/>
        <dsp:cNvSpPr/>
      </dsp:nvSpPr>
      <dsp:spPr>
        <a:xfrm>
          <a:off x="0" y="1656194"/>
          <a:ext cx="10515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INGAA estimates 1200 units affected</a:t>
          </a:r>
        </a:p>
      </dsp:txBody>
      <dsp:txXfrm>
        <a:off x="0" y="1656194"/>
        <a:ext cx="10515600" cy="513360"/>
      </dsp:txXfrm>
    </dsp:sp>
    <dsp:sp modelId="{0920149B-C9A2-4E8E-B18B-DC3CB3DC051D}">
      <dsp:nvSpPr>
        <dsp:cNvPr id="0" name=""/>
        <dsp:cNvSpPr/>
      </dsp:nvSpPr>
      <dsp:spPr>
        <a:xfrm>
          <a:off x="0" y="2169554"/>
          <a:ext cx="10515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Reliability risk</a:t>
          </a:r>
          <a:endParaRPr lang="en-US" sz="3100" kern="1200"/>
        </a:p>
      </dsp:txBody>
      <dsp:txXfrm>
        <a:off x="36296" y="2205850"/>
        <a:ext cx="10443008" cy="670943"/>
      </dsp:txXfrm>
    </dsp:sp>
    <dsp:sp modelId="{D027E481-B2D2-4725-8790-385B367774DF}">
      <dsp:nvSpPr>
        <dsp:cNvPr id="0" name=""/>
        <dsp:cNvSpPr/>
      </dsp:nvSpPr>
      <dsp:spPr>
        <a:xfrm>
          <a:off x="0" y="2913089"/>
          <a:ext cx="105156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Engines must be taken offline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Cannot confine work to shoulder months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Only 2 vendors</a:t>
          </a:r>
        </a:p>
      </dsp:txBody>
      <dsp:txXfrm>
        <a:off x="0" y="2913089"/>
        <a:ext cx="10515600" cy="125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DF864-F445-4B7E-8E67-4BE3300016C1}">
      <dsp:nvSpPr>
        <dsp:cNvPr id="0" name=""/>
        <dsp:cNvSpPr/>
      </dsp:nvSpPr>
      <dsp:spPr>
        <a:xfrm>
          <a:off x="0" y="5324"/>
          <a:ext cx="10515600" cy="71954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Affected sources in T&amp;S segment</a:t>
          </a:r>
          <a:endParaRPr lang="en-US" sz="3000" kern="1200"/>
        </a:p>
      </dsp:txBody>
      <dsp:txXfrm>
        <a:off x="35125" y="40449"/>
        <a:ext cx="10445350" cy="649299"/>
      </dsp:txXfrm>
    </dsp:sp>
    <dsp:sp modelId="{B591B6E0-BAB3-4623-B8A1-D8AD19D18F5A}">
      <dsp:nvSpPr>
        <dsp:cNvPr id="0" name=""/>
        <dsp:cNvSpPr/>
      </dsp:nvSpPr>
      <dsp:spPr>
        <a:xfrm>
          <a:off x="0" y="724874"/>
          <a:ext cx="105156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Compressors stations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Pneumatic pumps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Pneumatic controllers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Storage vessels</a:t>
          </a:r>
        </a:p>
      </dsp:txBody>
      <dsp:txXfrm>
        <a:off x="0" y="724874"/>
        <a:ext cx="10515600" cy="1583549"/>
      </dsp:txXfrm>
    </dsp:sp>
    <dsp:sp modelId="{69DCE983-9CAA-4673-A1CD-A9032E899BBA}">
      <dsp:nvSpPr>
        <dsp:cNvPr id="0" name=""/>
        <dsp:cNvSpPr/>
      </dsp:nvSpPr>
      <dsp:spPr>
        <a:xfrm>
          <a:off x="0" y="2308424"/>
          <a:ext cx="10515600" cy="71954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Types of requirements</a:t>
          </a:r>
          <a:endParaRPr lang="en-US" sz="3000" kern="1200"/>
        </a:p>
      </dsp:txBody>
      <dsp:txXfrm>
        <a:off x="35125" y="2343549"/>
        <a:ext cx="10445350" cy="649299"/>
      </dsp:txXfrm>
    </dsp:sp>
    <dsp:sp modelId="{FA473A64-9B34-4E96-AA30-15D6514E6088}">
      <dsp:nvSpPr>
        <dsp:cNvPr id="0" name=""/>
        <dsp:cNvSpPr/>
      </dsp:nvSpPr>
      <dsp:spPr>
        <a:xfrm>
          <a:off x="0" y="3027974"/>
          <a:ext cx="105156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Equipment replacement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Process changes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Leak detection and repair (LDAR)</a:t>
          </a:r>
        </a:p>
      </dsp:txBody>
      <dsp:txXfrm>
        <a:off x="0" y="3027974"/>
        <a:ext cx="10515600" cy="1210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823C0-AB88-438A-96D7-851222596293}">
      <dsp:nvSpPr>
        <dsp:cNvPr id="0" name=""/>
        <dsp:cNvSpPr/>
      </dsp:nvSpPr>
      <dsp:spPr>
        <a:xfrm>
          <a:off x="0" y="228524"/>
          <a:ext cx="105156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Sources newly-built or modified after Dec. 6, 2022</a:t>
          </a:r>
        </a:p>
      </dsp:txBody>
      <dsp:txXfrm>
        <a:off x="37467" y="265991"/>
        <a:ext cx="10440666" cy="692586"/>
      </dsp:txXfrm>
    </dsp:sp>
    <dsp:sp modelId="{28C3CA92-254C-40F4-9BF4-9BCEEB3DF638}">
      <dsp:nvSpPr>
        <dsp:cNvPr id="0" name=""/>
        <dsp:cNvSpPr/>
      </dsp:nvSpPr>
      <dsp:spPr>
        <a:xfrm>
          <a:off x="0" y="996044"/>
          <a:ext cx="105156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May 2024</a:t>
          </a:r>
        </a:p>
      </dsp:txBody>
      <dsp:txXfrm>
        <a:off x="0" y="996044"/>
        <a:ext cx="10515600" cy="529920"/>
      </dsp:txXfrm>
    </dsp:sp>
    <dsp:sp modelId="{467DD2C7-2EA8-45F0-A033-DBAA652AAAD2}">
      <dsp:nvSpPr>
        <dsp:cNvPr id="0" name=""/>
        <dsp:cNvSpPr/>
      </dsp:nvSpPr>
      <dsp:spPr>
        <a:xfrm>
          <a:off x="0" y="1525964"/>
          <a:ext cx="105156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Sources existing prior to Dec. 6, 2022</a:t>
          </a:r>
        </a:p>
      </dsp:txBody>
      <dsp:txXfrm>
        <a:off x="37467" y="1563431"/>
        <a:ext cx="10440666" cy="692586"/>
      </dsp:txXfrm>
    </dsp:sp>
    <dsp:sp modelId="{80884E9F-DE9C-49EF-AD39-7BDBA5C34503}">
      <dsp:nvSpPr>
        <dsp:cNvPr id="0" name=""/>
        <dsp:cNvSpPr/>
      </dsp:nvSpPr>
      <dsp:spPr>
        <a:xfrm>
          <a:off x="0" y="2293484"/>
          <a:ext cx="105156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Federal-state process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State plans due: no later than May 2026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EPA approval process: in 2027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Compliance deadline under state plans: generally no later than May 2029</a:t>
          </a:r>
        </a:p>
      </dsp:txBody>
      <dsp:txXfrm>
        <a:off x="0" y="2293484"/>
        <a:ext cx="10515600" cy="172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CD3D-2003-45CD-AA68-A006659DE928}">
      <dsp:nvSpPr>
        <dsp:cNvPr id="0" name=""/>
        <dsp:cNvSpPr/>
      </dsp:nvSpPr>
      <dsp:spPr>
        <a:xfrm>
          <a:off x="0" y="335827"/>
          <a:ext cx="10515600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Operators may use EPA-approved technologies in lieu of OGI</a:t>
          </a:r>
          <a:endParaRPr lang="en-US" sz="3100" kern="1200"/>
        </a:p>
      </dsp:txBody>
      <dsp:txXfrm>
        <a:off x="36296" y="372123"/>
        <a:ext cx="10443008" cy="670943"/>
      </dsp:txXfrm>
    </dsp:sp>
    <dsp:sp modelId="{96960F70-1735-47DE-AD5E-7E1200B96254}">
      <dsp:nvSpPr>
        <dsp:cNvPr id="0" name=""/>
        <dsp:cNvSpPr/>
      </dsp:nvSpPr>
      <dsp:spPr>
        <a:xfrm>
          <a:off x="0" y="1079362"/>
          <a:ext cx="105156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Satellites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Aerial surveys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Continuous monitors</a:t>
          </a:r>
        </a:p>
      </dsp:txBody>
      <dsp:txXfrm>
        <a:off x="0" y="1079362"/>
        <a:ext cx="10515600" cy="1251315"/>
      </dsp:txXfrm>
    </dsp:sp>
    <dsp:sp modelId="{082EB48E-3F46-41BC-AE86-D74650382490}">
      <dsp:nvSpPr>
        <dsp:cNvPr id="0" name=""/>
        <dsp:cNvSpPr/>
      </dsp:nvSpPr>
      <dsp:spPr>
        <a:xfrm>
          <a:off x="0" y="2330677"/>
          <a:ext cx="10515600" cy="74353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Third party “Super Emitter Program”</a:t>
          </a:r>
          <a:endParaRPr lang="en-US" sz="3100" kern="1200"/>
        </a:p>
      </dsp:txBody>
      <dsp:txXfrm>
        <a:off x="36296" y="2366973"/>
        <a:ext cx="10443008" cy="670943"/>
      </dsp:txXfrm>
    </dsp:sp>
    <dsp:sp modelId="{DBE388EF-F5F0-428C-9A45-D42B2EA7EA5F}">
      <dsp:nvSpPr>
        <dsp:cNvPr id="0" name=""/>
        <dsp:cNvSpPr/>
      </dsp:nvSpPr>
      <dsp:spPr>
        <a:xfrm>
          <a:off x="0" y="3074212"/>
          <a:ext cx="105156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EPA-approved third parties using EPA-approved technologies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Notify EPA of “Super Emitter” events</a:t>
          </a:r>
        </a:p>
      </dsp:txBody>
      <dsp:txXfrm>
        <a:off x="0" y="3074212"/>
        <a:ext cx="10515600" cy="834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B8BEE-17C5-4E90-9297-911A19BFF619}">
      <dsp:nvSpPr>
        <dsp:cNvPr id="0" name=""/>
        <dsp:cNvSpPr/>
      </dsp:nvSpPr>
      <dsp:spPr>
        <a:xfrm rot="5400000">
          <a:off x="-231589" y="232685"/>
          <a:ext cx="1543928" cy="10807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Affected facilities</a:t>
          </a:r>
          <a:endParaRPr lang="en-US" sz="1500" kern="1200"/>
        </a:p>
      </dsp:txBody>
      <dsp:txXfrm rot="-5400000">
        <a:off x="1" y="541471"/>
        <a:ext cx="1080749" cy="463179"/>
      </dsp:txXfrm>
    </dsp:sp>
    <dsp:sp modelId="{10C8BF01-2EF1-42D1-AFEB-7DFC5C595694}">
      <dsp:nvSpPr>
        <dsp:cNvPr id="0" name=""/>
        <dsp:cNvSpPr/>
      </dsp:nvSpPr>
      <dsp:spPr>
        <a:xfrm rot="5400000">
          <a:off x="5296398" y="-4214552"/>
          <a:ext cx="1003553" cy="943485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Reporting in Subpart W of Greenhouse Gas Reporting Program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T&amp;S Segment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Emit &gt; 25,000 metric tons of CO</a:t>
          </a:r>
          <a:r>
            <a:rPr lang="en-US" sz="1800" kern="1200" baseline="-25000"/>
            <a:t>2</a:t>
          </a:r>
          <a:r>
            <a:rPr lang="en-US" sz="1800" kern="1200"/>
            <a:t> equivalent/yr</a:t>
          </a:r>
        </a:p>
      </dsp:txBody>
      <dsp:txXfrm rot="-5400000">
        <a:off x="1080750" y="50085"/>
        <a:ext cx="9385861" cy="905575"/>
      </dsp:txXfrm>
    </dsp:sp>
    <dsp:sp modelId="{4A2B5660-68F8-4CA4-B81E-7323F21A782B}">
      <dsp:nvSpPr>
        <dsp:cNvPr id="0" name=""/>
        <dsp:cNvSpPr/>
      </dsp:nvSpPr>
      <dsp:spPr>
        <a:xfrm rot="5400000">
          <a:off x="-231589" y="1581749"/>
          <a:ext cx="1543928" cy="10807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Calculation of charge</a:t>
          </a:r>
          <a:endParaRPr lang="en-US" sz="1500" kern="1200"/>
        </a:p>
      </dsp:txBody>
      <dsp:txXfrm rot="-5400000">
        <a:off x="1" y="1890535"/>
        <a:ext cx="1080749" cy="463179"/>
      </dsp:txXfrm>
    </dsp:sp>
    <dsp:sp modelId="{2E45E7C3-CBDA-4B6A-AA19-1618F9A430E0}">
      <dsp:nvSpPr>
        <dsp:cNvPr id="0" name=""/>
        <dsp:cNvSpPr/>
      </dsp:nvSpPr>
      <dsp:spPr>
        <a:xfrm rot="5400000">
          <a:off x="5296398" y="-2865488"/>
          <a:ext cx="1003553" cy="943485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T&amp;S facilities, charge applies to all reported tons of methane emissions in excess of 0.11% of gas sent to sale from or through facility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$900/t in 2024 / $1200/t in 2025 / $1500/t in 2026 and thereafter  </a:t>
          </a:r>
        </a:p>
      </dsp:txBody>
      <dsp:txXfrm rot="-5400000">
        <a:off x="1080750" y="1399149"/>
        <a:ext cx="9385861" cy="905575"/>
      </dsp:txXfrm>
    </dsp:sp>
    <dsp:sp modelId="{FB952245-0895-4BA1-82FE-E14B933A7FFA}">
      <dsp:nvSpPr>
        <dsp:cNvPr id="0" name=""/>
        <dsp:cNvSpPr/>
      </dsp:nvSpPr>
      <dsp:spPr>
        <a:xfrm rot="5400000">
          <a:off x="-231589" y="2930813"/>
          <a:ext cx="1543928" cy="10807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Netting</a:t>
          </a:r>
          <a:endParaRPr lang="en-US" sz="1500" kern="1200"/>
        </a:p>
      </dsp:txBody>
      <dsp:txXfrm rot="-5400000">
        <a:off x="1" y="3239599"/>
        <a:ext cx="1080749" cy="463179"/>
      </dsp:txXfrm>
    </dsp:sp>
    <dsp:sp modelId="{50F8632B-29BD-4147-89DA-B466A8ED5350}">
      <dsp:nvSpPr>
        <dsp:cNvPr id="0" name=""/>
        <dsp:cNvSpPr/>
      </dsp:nvSpPr>
      <dsp:spPr>
        <a:xfrm rot="5400000">
          <a:off x="5296398" y="-1516423"/>
          <a:ext cx="1003553" cy="943485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An owner of multiple facilities may offset higher-emitting applicable facilities with lower</a:t>
          </a:r>
        </a:p>
      </dsp:txBody>
      <dsp:txXfrm rot="-5400000">
        <a:off x="1080750" y="2748214"/>
        <a:ext cx="9385861" cy="90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EE24F-57C7-CD4A-A6D5-7E066CFA8AA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752AC-7DAB-BE44-BDA5-688D9BBD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977" y="2272933"/>
            <a:ext cx="10772503" cy="1846218"/>
          </a:xfrm>
        </p:spPr>
        <p:txBody>
          <a:bodyPr anchor="b">
            <a:normAutofit/>
          </a:bodyPr>
          <a:lstStyle>
            <a:lvl1pPr algn="ctr">
              <a:defRPr sz="5800">
                <a:solidFill>
                  <a:srgbClr val="0F3E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246468"/>
            <a:ext cx="10772503" cy="5954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4A8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BA699D-9370-4FF3-9B1A-25DEF13FB265}"/>
              </a:ext>
            </a:extLst>
          </p:cNvPr>
          <p:cNvSpPr/>
          <p:nvPr userDrawn="1"/>
        </p:nvSpPr>
        <p:spPr>
          <a:xfrm>
            <a:off x="117566" y="940526"/>
            <a:ext cx="3174274" cy="104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F8824EBA-D618-4B82-A983-3B69E43DD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536" y="1001212"/>
            <a:ext cx="1938087" cy="7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44249"/>
          </a:xfr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  <a:lvl3pPr>
              <a:defRPr b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353801" y="6364470"/>
            <a:ext cx="650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089D4F-EAD9-E64B-8F9E-7E9EAE077FB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91AA9A-78AE-4FC5-81B6-F18748D05CFF}"/>
              </a:ext>
            </a:extLst>
          </p:cNvPr>
          <p:cNvSpPr/>
          <p:nvPr userDrawn="1"/>
        </p:nvSpPr>
        <p:spPr>
          <a:xfrm>
            <a:off x="15958" y="6069876"/>
            <a:ext cx="2232720" cy="687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93E39760-C793-4FEC-A696-DA2BCA731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979" y="6269969"/>
            <a:ext cx="1180441" cy="4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7977" y="1480450"/>
            <a:ext cx="10772503" cy="2055632"/>
          </a:xfrm>
        </p:spPr>
        <p:txBody>
          <a:bodyPr anchor="b">
            <a:normAutofit/>
          </a:bodyPr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99589" y="3750078"/>
            <a:ext cx="10772503" cy="5954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4A8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353801" y="6364470"/>
            <a:ext cx="650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089D4F-EAD9-E64B-8F9E-7E9EAE077FBE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33435-04DB-443B-B803-18920C142FF8}"/>
              </a:ext>
            </a:extLst>
          </p:cNvPr>
          <p:cNvSpPr/>
          <p:nvPr userDrawn="1"/>
        </p:nvSpPr>
        <p:spPr>
          <a:xfrm>
            <a:off x="1" y="6087290"/>
            <a:ext cx="2194560" cy="770709"/>
          </a:xfrm>
          <a:prstGeom prst="rect">
            <a:avLst/>
          </a:prstGeom>
          <a:solidFill>
            <a:srgbClr val="0F3E4D"/>
          </a:solidFill>
          <a:ln>
            <a:solidFill>
              <a:srgbClr val="0F3E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clipart, tableware, plate&#10;&#10;Description automatically generated">
            <a:extLst>
              <a:ext uri="{FF2B5EF4-FFF2-40B4-BE49-F238E27FC236}">
                <a16:creationId xmlns:a16="http://schemas.microsoft.com/office/drawing/2014/main" id="{36A67315-6721-4D39-9098-04ED3179D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450" y="6144658"/>
            <a:ext cx="1585389" cy="6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6364470"/>
            <a:ext cx="650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4089D4F-EAD9-E64B-8F9E-7E9EAE077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6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F3E4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F3E4D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3E4D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wd@vnf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A4A596-9C5B-4E90-92D5-4B8EB1661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977" y="2432530"/>
            <a:ext cx="10772503" cy="1846218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Arial Narrow" panose="020B0606020202030204" pitchFamily="34" charset="0"/>
              </a:rPr>
              <a:t>Federal Environmental Policies Affecting Transmission &amp; Storage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2D4C1-F362-B812-E299-4C132C1AA7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5561D-77A6-06C3-1C05-16E76C9AC2ED}"/>
              </a:ext>
            </a:extLst>
          </p:cNvPr>
          <p:cNvSpPr txBox="1"/>
          <p:nvPr/>
        </p:nvSpPr>
        <p:spPr>
          <a:xfrm>
            <a:off x="863601" y="5081883"/>
            <a:ext cx="201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Kyle Danish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EF5D6-9C25-CCEE-347A-B807FE99EA43}"/>
              </a:ext>
            </a:extLst>
          </p:cNvPr>
          <p:cNvSpPr txBox="1"/>
          <p:nvPr/>
        </p:nvSpPr>
        <p:spPr>
          <a:xfrm>
            <a:off x="7254240" y="5081883"/>
            <a:ext cx="5601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Bar Association</a:t>
            </a:r>
          </a:p>
          <a:p>
            <a:r>
              <a:rPr lang="en-US" dirty="0"/>
              <a:t>Program on Natural Gas Pipeline Modernization</a:t>
            </a:r>
          </a:p>
          <a:p>
            <a:r>
              <a:rPr lang="en-US" dirty="0"/>
              <a:t>Mar. 12, 2024</a:t>
            </a:r>
          </a:p>
        </p:txBody>
      </p:sp>
    </p:spTree>
    <p:extLst>
      <p:ext uri="{BB962C8B-B14F-4D97-AF65-F5344CB8AC3E}">
        <p14:creationId xmlns:p14="http://schemas.microsoft.com/office/powerpoint/2010/main" val="404212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A7C6-F184-7E0B-896A-2A64C14F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Emissions Charge: </a:t>
            </a:r>
            <a:r>
              <a:rPr lang="en-US" i="1" dirty="0"/>
              <a:t>Affected Facilities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CBE4C5-AED6-02D8-9F15-30885AB53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64523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5909-EB89-A43D-8F0D-804C9A66F2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6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FF54-7102-F3A2-BDAF-1A2FEA8F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Emissions Charge: </a:t>
            </a:r>
            <a:r>
              <a:rPr lang="en-US" i="1" dirty="0"/>
              <a:t>Regulatory Exemption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2F81-2EEE-7EB6-002A-FDA65E7C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5" y="2363200"/>
            <a:ext cx="10515600" cy="4244249"/>
          </a:xfrm>
        </p:spPr>
        <p:txBody>
          <a:bodyPr/>
          <a:lstStyle/>
          <a:p>
            <a:r>
              <a:rPr lang="en-US" sz="3200" dirty="0"/>
              <a:t>WEC applicable facility eligible for exemption if: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“</a:t>
            </a:r>
            <a:r>
              <a:rPr lang="en-US" sz="3200" dirty="0"/>
              <a:t>OOOO” regulations are approved and in effect in </a:t>
            </a:r>
            <a:r>
              <a:rPr lang="en-US" sz="3200" i="1" dirty="0"/>
              <a:t>all states</a:t>
            </a:r>
            <a:r>
              <a:rPr lang="en-US" sz="3200" dirty="0"/>
              <a:t> with WEC applicable facilities (projected 2027)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All equipment/components at the facility are in compliance with the “OOOO” regulations</a:t>
            </a:r>
          </a:p>
          <a:p>
            <a:pPr>
              <a:lnSpc>
                <a:spcPct val="25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BC41D-2FEE-E246-B3B0-013D8B1B09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0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4D89-FF1E-107D-701A-223282A2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B98D-548C-2C1F-C3F0-89E9C536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Methane mitigation requirements are coming for the T&amp;S segment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requirements will reach new </a:t>
            </a:r>
            <a:r>
              <a:rPr lang="en-US" i="1" dirty="0"/>
              <a:t>and existing</a:t>
            </a:r>
            <a:r>
              <a:rPr lang="en-US" dirty="0"/>
              <a:t> facilities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requirements vary in </a:t>
            </a:r>
            <a:r>
              <a:rPr lang="en-US" i="1" dirty="0"/>
              <a:t>form</a:t>
            </a:r>
            <a:r>
              <a:rPr lang="en-US" dirty="0"/>
              <a:t> and </a:t>
            </a:r>
            <a:r>
              <a:rPr lang="en-US" i="1" dirty="0"/>
              <a:t>stringency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requirements create incentives for </a:t>
            </a:r>
            <a:r>
              <a:rPr lang="en-US" i="1" dirty="0"/>
              <a:t>advanced methane monitoring and measurement technologies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81B5-120A-ED9B-5C07-86DDA0079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2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048692" y="2013354"/>
            <a:ext cx="8079377" cy="44119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For more information: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63211" y="2929649"/>
            <a:ext cx="7334460" cy="883468"/>
          </a:xfrm>
        </p:spPr>
        <p:txBody>
          <a:bodyPr>
            <a:noAutofit/>
          </a:bodyPr>
          <a:lstStyle/>
          <a:p>
            <a:pPr marL="1371600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dirty="0">
                <a:solidFill>
                  <a:srgbClr val="85A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Kyle Danish</a:t>
            </a:r>
          </a:p>
          <a:p>
            <a:pPr marL="1371600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8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202-361-5621	</a:t>
            </a:r>
          </a:p>
          <a:p>
            <a:pPr marL="1371600">
              <a:lnSpc>
                <a:spcPct val="7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kwd@vnf.com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marL="1371600">
              <a:lnSpc>
                <a:spcPct val="7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8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@kyledanish	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78702" y="3166268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48691" y="3943510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778702" y="3943510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508713" y="3943510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9314" y="2584936"/>
            <a:ext cx="7693269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8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C150-097B-4756-9E57-4A5726D9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Drivers for Environmental Compliance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B177C-F7DB-4A6F-9C3B-45798AFF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5" y="1455557"/>
            <a:ext cx="10515600" cy="424424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PHMSA regulations</a:t>
            </a:r>
          </a:p>
          <a:p>
            <a:r>
              <a:rPr lang="en-US" sz="3600" dirty="0"/>
              <a:t>EPA’s “Good Neighbor” Rule</a:t>
            </a:r>
          </a:p>
          <a:p>
            <a:r>
              <a:rPr lang="en-US" sz="3600" dirty="0"/>
              <a:t>EPA’s “OOOO” regulations</a:t>
            </a:r>
          </a:p>
          <a:p>
            <a:r>
              <a:rPr lang="en-US" sz="3600" dirty="0"/>
              <a:t>Waste Emissions 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A3919-C7E5-427B-97CB-D77B92C152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0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D8D8-DDC3-5106-AD2E-84C2A95A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Neighbor Rule: </a:t>
            </a:r>
            <a:r>
              <a:rPr lang="en-US" i="1" dirty="0"/>
              <a:t>State of Play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347F-ECFC-D4B8-DEE8-0C781F3FB0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F0817-8153-CEEE-6DF7-370DA329F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Source: Clean Air Act requirement on all states to address ozone transport</a:t>
            </a:r>
          </a:p>
          <a:p>
            <a:pPr lvl="0"/>
            <a:r>
              <a:rPr lang="en-US" dirty="0"/>
              <a:t>EPA disapproved 22 state plans</a:t>
            </a:r>
          </a:p>
          <a:p>
            <a:pPr lvl="1"/>
            <a:r>
              <a:rPr lang="en-US" dirty="0"/>
              <a:t>Imposed federal plans</a:t>
            </a:r>
          </a:p>
          <a:p>
            <a:pPr lvl="0"/>
            <a:r>
              <a:rPr lang="en-US" dirty="0"/>
              <a:t>Litigation morass</a:t>
            </a:r>
          </a:p>
          <a:p>
            <a:pPr lvl="1"/>
            <a:r>
              <a:rPr lang="en-US" dirty="0"/>
              <a:t>In effect for 10 states</a:t>
            </a:r>
          </a:p>
          <a:p>
            <a:pPr lvl="1"/>
            <a:r>
              <a:rPr lang="en-US" dirty="0"/>
              <a:t>Stayed in 12 states</a:t>
            </a:r>
          </a:p>
          <a:p>
            <a:pPr lvl="1"/>
            <a:r>
              <a:rPr lang="en-US" dirty="0"/>
              <a:t>Emergency motion to stay entire rule under review in Sup. Ct.</a:t>
            </a:r>
          </a:p>
        </p:txBody>
      </p:sp>
    </p:spTree>
    <p:extLst>
      <p:ext uri="{BB962C8B-B14F-4D97-AF65-F5344CB8AC3E}">
        <p14:creationId xmlns:p14="http://schemas.microsoft.com/office/powerpoint/2010/main" val="149125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F269-9BD2-6F46-D3ED-913E9401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Neighbor Rule: </a:t>
            </a:r>
            <a:r>
              <a:rPr lang="en-US" i="1" dirty="0"/>
              <a:t>Impacts on Compressors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2721872-668C-124A-2412-990ACD2CE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419287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DA42D-D79D-9A9F-1F31-7B9C1FA205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1D79-D1DB-8FA6-6277-FA2E0071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EPA’s “OOOO” Regulations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9D0008-CA8E-8201-BF5C-A1E697B68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81161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24B58-3545-9E19-EA00-47A73A8828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273D-7048-8431-A5EE-ECA9BFE4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“OOOO” Regulations: </a:t>
            </a:r>
            <a:r>
              <a:rPr lang="en-US" i="1" dirty="0"/>
              <a:t>Timing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4358CC-E90E-9451-481E-E2E1C3578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109906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201A-8D60-1BE7-26B9-78274860BA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6B40-1802-0A7F-587C-2DE86816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“OOOO” Regulations: </a:t>
            </a:r>
            <a:r>
              <a:rPr lang="en-US" i="1" dirty="0"/>
              <a:t>Selected Requirements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3595CF-D2DF-1345-F6A7-AE5587B6B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86598"/>
              </p:ext>
            </p:extLst>
          </p:nvPr>
        </p:nvGraphicFramePr>
        <p:xfrm>
          <a:off x="838200" y="1599492"/>
          <a:ext cx="10515600" cy="45621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1769518227"/>
                    </a:ext>
                  </a:extLst>
                </a:gridCol>
                <a:gridCol w="6070600">
                  <a:extLst>
                    <a:ext uri="{9D8B030D-6E8A-4147-A177-3AD203B41FA5}">
                      <a16:colId xmlns:a16="http://schemas.microsoft.com/office/drawing/2014/main" val="3937368341"/>
                    </a:ext>
                  </a:extLst>
                </a:gridCol>
              </a:tblGrid>
              <a:tr h="635179">
                <a:tc>
                  <a:txBody>
                    <a:bodyPr/>
                    <a:lstStyle/>
                    <a:p>
                      <a:r>
                        <a:rPr lang="en-US" dirty="0"/>
                        <a:t>T&amp;S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369504"/>
                  </a:ext>
                </a:extLst>
              </a:tr>
              <a:tr h="635179">
                <a:tc>
                  <a:txBody>
                    <a:bodyPr/>
                    <a:lstStyle/>
                    <a:p>
                      <a:r>
                        <a:rPr lang="en-US" b="1" dirty="0"/>
                        <a:t>Fugitive emissions at compressor 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Monthly AVO surveys and quarterly OGI surveys with deadlines for repairing detected leaks.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76931"/>
                  </a:ext>
                </a:extLst>
              </a:tr>
              <a:tr h="1813553">
                <a:tc>
                  <a:txBody>
                    <a:bodyPr/>
                    <a:lstStyle/>
                    <a:p>
                      <a:r>
                        <a:rPr lang="en-US" b="1" dirty="0"/>
                        <a:t>Compressor stations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Wet seal: </a:t>
                      </a:r>
                      <a:r>
                        <a:rPr lang="en-US" dirty="0"/>
                        <a:t>95% reduction in emissions</a:t>
                      </a:r>
                    </a:p>
                    <a:p>
                      <a:r>
                        <a:rPr lang="en-US" i="1" dirty="0"/>
                        <a:t>Wet seal (self-contained or mechanical seal): </a:t>
                      </a:r>
                      <a:r>
                        <a:rPr lang="en-US" dirty="0"/>
                        <a:t>volumetric flow rate may not &gt; 3 scfm/seal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Dry seal: </a:t>
                      </a:r>
                      <a:r>
                        <a:rPr lang="en-US" dirty="0"/>
                        <a:t>volumetric flow rate may not &gt; 10 scfm/seal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Reciprocating: </a:t>
                      </a:r>
                      <a:r>
                        <a:rPr lang="en-US" dirty="0"/>
                        <a:t>volumetric flow rate no more than 2 scfm/cylinder</a:t>
                      </a:r>
                      <a:endParaRPr lang="en-US" i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0354"/>
                  </a:ext>
                </a:extLst>
              </a:tr>
              <a:tr h="635179">
                <a:tc>
                  <a:txBody>
                    <a:bodyPr/>
                    <a:lstStyle/>
                    <a:p>
                      <a:r>
                        <a:rPr lang="en-US" b="1" dirty="0"/>
                        <a:t>Process controllers (NG-driven)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Zero emission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19002"/>
                  </a:ext>
                </a:extLst>
              </a:tr>
              <a:tr h="635179">
                <a:tc>
                  <a:txBody>
                    <a:bodyPr/>
                    <a:lstStyle/>
                    <a:p>
                      <a:r>
                        <a:rPr lang="en-US" b="1" dirty="0"/>
                        <a:t>Storage vessels with PTE of 20 </a:t>
                      </a:r>
                      <a:r>
                        <a:rPr lang="en-US" b="1" dirty="0" err="1"/>
                        <a:t>tpy</a:t>
                      </a:r>
                      <a:r>
                        <a:rPr lang="en-US" b="1" dirty="0"/>
                        <a:t> or more of methane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 reduction in emissions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1528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301B-04BC-4028-461C-2E9045FAF1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1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6E09-75E1-0A8D-8419-B00E169E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“OOOO” Regulations: </a:t>
            </a:r>
            <a:r>
              <a:rPr lang="en-US" i="1" dirty="0"/>
              <a:t>Advanced Technologies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24C171E-43FC-4C58-17DC-87B33FB92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023992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09C8E-19B7-695B-53C0-C4B85756D6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2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BBF2-671A-C3C3-084E-95853D53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Emissions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DFB9-3F3D-F573-D087-EEF78EA44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by the Inflation Reduction Act</a:t>
            </a:r>
          </a:p>
          <a:p>
            <a:r>
              <a:rPr lang="en-US" dirty="0"/>
              <a:t>Implemented by EPA</a:t>
            </a:r>
          </a:p>
          <a:p>
            <a:r>
              <a:rPr lang="en-US" dirty="0"/>
              <a:t>Effective in 2025 for 2024 emissions</a:t>
            </a:r>
          </a:p>
          <a:p>
            <a:r>
              <a:rPr lang="en-US" dirty="0"/>
              <a:t>Applies to:</a:t>
            </a:r>
          </a:p>
          <a:p>
            <a:pPr lvl="1"/>
            <a:r>
              <a:rPr lang="en-US" dirty="0"/>
              <a:t>“Affected facilities”</a:t>
            </a:r>
          </a:p>
          <a:p>
            <a:pPr lvl="1"/>
            <a:r>
              <a:rPr lang="en-US" dirty="0"/>
              <a:t>Emissions in excess of statutory thresholds</a:t>
            </a:r>
          </a:p>
          <a:p>
            <a:r>
              <a:rPr lang="en-US" dirty="0"/>
              <a:t>Interaction with “OOOO” regulations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07328-EC22-1505-4357-C90B3F8191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13647"/>
      </p:ext>
    </p:extLst>
  </p:cSld>
  <p:clrMapOvr>
    <a:masterClrMapping/>
  </p:clrMapOvr>
</p:sld>
</file>

<file path=ppt/theme/theme1.xml><?xml version="1.0" encoding="utf-8"?>
<a:theme xmlns:a="http://schemas.openxmlformats.org/drawingml/2006/main" name="VanNessPPT_Template_v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NessPPT_Template_v3" id="{B016F1D3-A6DE-6B4B-A78E-001008AB6719}" vid="{4136CA8B-8265-9147-BCA4-E9E6126316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F908521D6784DA222B6AA289156B9" ma:contentTypeVersion="8" ma:contentTypeDescription="Create a new document." ma:contentTypeScope="" ma:versionID="11c98dc8fb990508c9f95c713e8b72cc">
  <xsd:schema xmlns:xsd="http://www.w3.org/2001/XMLSchema" xmlns:xs="http://www.w3.org/2001/XMLSchema" xmlns:p="http://schemas.microsoft.com/office/2006/metadata/properties" xmlns:ns2="e8d773ac-9e1d-4da5-8389-541f8a839d40" targetNamespace="http://schemas.microsoft.com/office/2006/metadata/properties" ma:root="true" ma:fieldsID="970a0707e7066e9cad0614f8f7225499" ns2:_="">
    <xsd:import namespace="e8d773ac-9e1d-4da5-8389-541f8a839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73ac-9e1d-4da5-8389-541f8a839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20710-F6C6-43B0-B812-57457224B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A0252A-1764-4EA2-A816-FC5B29F14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3F7708-2D71-4C15-889E-5F5E067E8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773ac-9e1d-4da5-8389-541f8a839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VanNessPPT_Template_v3</Template>
  <TotalTime>278</TotalTime>
  <Words>625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Helvetica</vt:lpstr>
      <vt:lpstr>Wingdings</vt:lpstr>
      <vt:lpstr>VanNessPPT_Template_v3</vt:lpstr>
      <vt:lpstr>Federal Environmental Policies Affecting Transmission &amp; Storage</vt:lpstr>
      <vt:lpstr>Key Drivers for Environmental Compliance Costs</vt:lpstr>
      <vt:lpstr>Good Neighbor Rule: State of Play</vt:lpstr>
      <vt:lpstr>Good Neighbor Rule: Impacts on Compressors</vt:lpstr>
      <vt:lpstr>EPA’s “OOOO” Regulations</vt:lpstr>
      <vt:lpstr>“OOOO” Regulations: Timing</vt:lpstr>
      <vt:lpstr>“OOOO” Regulations: Selected Requirements</vt:lpstr>
      <vt:lpstr>“OOOO” Regulations: Advanced Technologies</vt:lpstr>
      <vt:lpstr>Waste Emissions Charge</vt:lpstr>
      <vt:lpstr>Waste Emissions Charge: Affected Facilities</vt:lpstr>
      <vt:lpstr>Waste Emissions Charge: Regulatory Exemption</vt:lpstr>
      <vt:lpstr>Key Takeaways</vt:lpstr>
      <vt:lpstr>For more information:</vt:lpstr>
    </vt:vector>
  </TitlesOfParts>
  <Company>Van Ness Feldman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 J. Allal</dc:creator>
  <cp:lastModifiedBy>Kyle Danish</cp:lastModifiedBy>
  <cp:revision>15</cp:revision>
  <dcterms:created xsi:type="dcterms:W3CDTF">2019-03-18T17:42:55Z</dcterms:created>
  <dcterms:modified xsi:type="dcterms:W3CDTF">2024-03-11T13:47:53Z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0x010100801F908521D6784DA222B6AA289156B9</vt:lpwstr>
  </property>
</Properties>
</file>